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10287000" cx="18288000"/>
  <p:notesSz cx="6858000" cy="9144000"/>
  <p:embeddedFontLst>
    <p:embeddedFont>
      <p:font typeface="Tangerine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4" roundtripDataSignature="AMtx7mhr4qTsM/jc6uCVGrN1D7Pm/d3V5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Tangerine-bold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7.jpg>
</file>

<file path=ppt/media/image18.jpg>
</file>

<file path=ppt/media/image2.png>
</file>

<file path=ppt/media/image20.png>
</file>

<file path=ppt/media/image21.jpg>
</file>

<file path=ppt/media/image23.jpg>
</file>

<file path=ppt/media/image24.jpg>
</file>

<file path=ppt/media/image25.jpg>
</file>

<file path=ppt/media/image27.png>
</file>

<file path=ppt/media/image28.jpg>
</file>

<file path=ppt/media/image29.jpg>
</file>

<file path=ppt/media/image33.png>
</file>

<file path=ppt/media/image34.png>
</file>

<file path=ppt/media/image35.jpg>
</file>

<file path=ppt/media/image36.png>
</file>

<file path=ppt/media/image37.png>
</file>

<file path=ppt/media/image38.jpg>
</file>

<file path=ppt/media/image41.png>
</file>

<file path=ppt/media/image42.png>
</file>

<file path=ppt/media/image45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3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3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3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3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0.png"/><Relationship Id="rId10" Type="http://schemas.openxmlformats.org/officeDocument/2006/relationships/image" Target="../media/image11.png"/><Relationship Id="rId13" Type="http://schemas.openxmlformats.org/officeDocument/2006/relationships/image" Target="../media/image15.png"/><Relationship Id="rId1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Relationship Id="rId4" Type="http://schemas.openxmlformats.org/officeDocument/2006/relationships/image" Target="../media/image12.jpg"/><Relationship Id="rId9" Type="http://schemas.openxmlformats.org/officeDocument/2006/relationships/image" Target="../media/image6.png"/><Relationship Id="rId1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4.jpg"/><Relationship Id="rId7" Type="http://schemas.openxmlformats.org/officeDocument/2006/relationships/image" Target="../media/image17.jpg"/><Relationship Id="rId8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Relationship Id="rId8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1" Type="http://schemas.openxmlformats.org/officeDocument/2006/relationships/image" Target="../media/image6.png"/><Relationship Id="rId10" Type="http://schemas.openxmlformats.org/officeDocument/2006/relationships/image" Target="../media/image7.png"/><Relationship Id="rId13" Type="http://schemas.openxmlformats.org/officeDocument/2006/relationships/image" Target="../media/image23.jpg"/><Relationship Id="rId1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jpg"/><Relationship Id="rId4" Type="http://schemas.openxmlformats.org/officeDocument/2006/relationships/image" Target="../media/image36.png"/><Relationship Id="rId9" Type="http://schemas.openxmlformats.org/officeDocument/2006/relationships/image" Target="../media/image8.png"/><Relationship Id="rId14" Type="http://schemas.openxmlformats.org/officeDocument/2006/relationships/image" Target="../media/image33.png"/><Relationship Id="rId5" Type="http://schemas.openxmlformats.org/officeDocument/2006/relationships/image" Target="../media/image28.jpg"/><Relationship Id="rId6" Type="http://schemas.openxmlformats.org/officeDocument/2006/relationships/image" Target="../media/image24.jpg"/><Relationship Id="rId7" Type="http://schemas.openxmlformats.org/officeDocument/2006/relationships/image" Target="../media/image25.jpg"/><Relationship Id="rId8" Type="http://schemas.openxmlformats.org/officeDocument/2006/relationships/image" Target="../media/image17.jpg"/></Relationships>
</file>

<file path=ppt/slides/_rels/slide23.xml.rels><?xml version="1.0" encoding="UTF-8" standalone="yes"?><Relationships xmlns="http://schemas.openxmlformats.org/package/2006/relationships"><Relationship Id="rId10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jpg"/><Relationship Id="rId4" Type="http://schemas.openxmlformats.org/officeDocument/2006/relationships/image" Target="../media/image29.jpg"/><Relationship Id="rId9" Type="http://schemas.openxmlformats.org/officeDocument/2006/relationships/image" Target="../media/image17.jpg"/><Relationship Id="rId5" Type="http://schemas.openxmlformats.org/officeDocument/2006/relationships/image" Target="../media/image2.png"/><Relationship Id="rId6" Type="http://schemas.openxmlformats.org/officeDocument/2006/relationships/image" Target="../media/image34.png"/><Relationship Id="rId7" Type="http://schemas.openxmlformats.org/officeDocument/2006/relationships/image" Target="../media/image7.png"/><Relationship Id="rId8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1" Type="http://schemas.openxmlformats.org/officeDocument/2006/relationships/image" Target="../media/image38.jpg"/><Relationship Id="rId10" Type="http://schemas.openxmlformats.org/officeDocument/2006/relationships/image" Target="../media/image42.png"/><Relationship Id="rId13" Type="http://schemas.openxmlformats.org/officeDocument/2006/relationships/image" Target="../media/image37.png"/><Relationship Id="rId1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jpg"/><Relationship Id="rId4" Type="http://schemas.openxmlformats.org/officeDocument/2006/relationships/image" Target="../media/image14.jpg"/><Relationship Id="rId9" Type="http://schemas.openxmlformats.org/officeDocument/2006/relationships/image" Target="../media/image6.png"/><Relationship Id="rId15" Type="http://schemas.openxmlformats.org/officeDocument/2006/relationships/image" Target="../media/image11.png"/><Relationship Id="rId14" Type="http://schemas.openxmlformats.org/officeDocument/2006/relationships/image" Target="../media/image45.png"/><Relationship Id="rId17" Type="http://schemas.openxmlformats.org/officeDocument/2006/relationships/image" Target="../media/image35.jpg"/><Relationship Id="rId16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17.jpg"/><Relationship Id="rId7" Type="http://schemas.openxmlformats.org/officeDocument/2006/relationships/image" Target="../media/image8.png"/><Relationship Id="rId8" Type="http://schemas.openxmlformats.org/officeDocument/2006/relationships/image" Target="../media/image41.png"/></Relationships>
</file>

<file path=ppt/slides/_rels/slide27.xml.rels><?xml version="1.0" encoding="UTF-8" standalone="yes"?><Relationships xmlns="http://schemas.openxmlformats.org/package/2006/relationships"><Relationship Id="rId11" Type="http://schemas.openxmlformats.org/officeDocument/2006/relationships/image" Target="../media/image10.png"/><Relationship Id="rId10" Type="http://schemas.openxmlformats.org/officeDocument/2006/relationships/image" Target="../media/image11.png"/><Relationship Id="rId13" Type="http://schemas.openxmlformats.org/officeDocument/2006/relationships/image" Target="../media/image15.png"/><Relationship Id="rId1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jpg"/><Relationship Id="rId4" Type="http://schemas.openxmlformats.org/officeDocument/2006/relationships/image" Target="../media/image12.jpg"/><Relationship Id="rId9" Type="http://schemas.openxmlformats.org/officeDocument/2006/relationships/image" Target="../media/image6.png"/><Relationship Id="rId1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4.jpg"/><Relationship Id="rId7" Type="http://schemas.openxmlformats.org/officeDocument/2006/relationships/image" Target="../media/image17.jpg"/><Relationship Id="rId8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Relationship Id="rId8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Relationship Id="rId8" Type="http://schemas.openxmlformats.org/officeDocument/2006/relationships/image" Target="../media/image1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</p:sp>
      <p:grpSp>
        <p:nvGrpSpPr>
          <p:cNvPr id="85" name="Google Shape;85;p1"/>
          <p:cNvGrpSpPr/>
          <p:nvPr/>
        </p:nvGrpSpPr>
        <p:grpSpPr>
          <a:xfrm rot="275401">
            <a:off x="3222365" y="963515"/>
            <a:ext cx="12070546" cy="8359971"/>
            <a:chOff x="0" y="0"/>
            <a:chExt cx="3429000" cy="2374900"/>
          </a:xfrm>
        </p:grpSpPr>
        <p:sp>
          <p:nvSpPr>
            <p:cNvPr id="86" name="Google Shape;86;p1"/>
            <p:cNvSpPr/>
            <p:nvPr/>
          </p:nvSpPr>
          <p:spPr>
            <a:xfrm>
              <a:off x="50800" y="76200"/>
              <a:ext cx="3340100" cy="2235200"/>
            </a:xfrm>
            <a:custGeom>
              <a:rect b="b" l="l" r="r" t="t"/>
              <a:pathLst>
                <a:path extrusionOk="0" h="2235200" w="33401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0" y="0"/>
              <a:ext cx="3429000" cy="2374900"/>
            </a:xfrm>
            <a:custGeom>
              <a:rect b="b" l="l" r="r" t="t"/>
              <a:pathLst>
                <a:path extrusionOk="0" h="2374900" w="34290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11123" l="-2901" r="-2490" t="-10995"/>
              </a:stretch>
            </a:blipFill>
            <a:ln>
              <a:noFill/>
            </a:ln>
          </p:spPr>
        </p:sp>
      </p:grpSp>
      <p:grpSp>
        <p:nvGrpSpPr>
          <p:cNvPr id="88" name="Google Shape;88;p1"/>
          <p:cNvGrpSpPr/>
          <p:nvPr/>
        </p:nvGrpSpPr>
        <p:grpSpPr>
          <a:xfrm rot="-2183834">
            <a:off x="2786027" y="2157359"/>
            <a:ext cx="9169826" cy="6350954"/>
            <a:chOff x="0" y="0"/>
            <a:chExt cx="3429000" cy="2374900"/>
          </a:xfrm>
        </p:grpSpPr>
        <p:sp>
          <p:nvSpPr>
            <p:cNvPr id="89" name="Google Shape;89;p1"/>
            <p:cNvSpPr/>
            <p:nvPr/>
          </p:nvSpPr>
          <p:spPr>
            <a:xfrm>
              <a:off x="50800" y="76200"/>
              <a:ext cx="3340100" cy="2235200"/>
            </a:xfrm>
            <a:custGeom>
              <a:rect b="b" l="l" r="r" t="t"/>
              <a:pathLst>
                <a:path extrusionOk="0" h="2235200" w="33401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-276" l="0" r="0" t="-277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0" y="0"/>
              <a:ext cx="3429000" cy="2374900"/>
            </a:xfrm>
            <a:custGeom>
              <a:rect b="b" l="l" r="r" t="t"/>
              <a:pathLst>
                <a:path extrusionOk="0" h="2374900" w="34290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11123" l="-2901" r="-2490" t="-10995"/>
              </a:stretch>
            </a:blipFill>
            <a:ln>
              <a:noFill/>
            </a:ln>
          </p:spPr>
        </p:sp>
      </p:grpSp>
      <p:grpSp>
        <p:nvGrpSpPr>
          <p:cNvPr id="91" name="Google Shape;91;p1"/>
          <p:cNvGrpSpPr/>
          <p:nvPr/>
        </p:nvGrpSpPr>
        <p:grpSpPr>
          <a:xfrm rot="-10101156">
            <a:off x="10761619" y="1058072"/>
            <a:ext cx="4951706" cy="7334588"/>
            <a:chOff x="0" y="0"/>
            <a:chExt cx="3194191" cy="4731314"/>
          </a:xfrm>
        </p:grpSpPr>
        <p:sp>
          <p:nvSpPr>
            <p:cNvPr id="92" name="Google Shape;92;p1"/>
            <p:cNvSpPr/>
            <p:nvPr/>
          </p:nvSpPr>
          <p:spPr>
            <a:xfrm rot="10800000">
              <a:off x="39511" y="33584"/>
              <a:ext cx="3154680" cy="4697730"/>
            </a:xfrm>
            <a:custGeom>
              <a:rect b="b" l="l" r="r" t="t"/>
              <a:pathLst>
                <a:path extrusionOk="0" h="4697730" w="3154680">
                  <a:moveTo>
                    <a:pt x="0" y="0"/>
                  </a:moveTo>
                  <a:lnTo>
                    <a:pt x="2938780" y="0"/>
                  </a:lnTo>
                  <a:cubicBezTo>
                    <a:pt x="2938780" y="0"/>
                    <a:pt x="2938780" y="43180"/>
                    <a:pt x="2960370" y="86360"/>
                  </a:cubicBezTo>
                  <a:cubicBezTo>
                    <a:pt x="2981960" y="129540"/>
                    <a:pt x="2981960" y="236220"/>
                    <a:pt x="2981960" y="279400"/>
                  </a:cubicBezTo>
                  <a:cubicBezTo>
                    <a:pt x="2981960" y="322580"/>
                    <a:pt x="3068320" y="450850"/>
                    <a:pt x="3068320" y="450850"/>
                  </a:cubicBezTo>
                  <a:cubicBezTo>
                    <a:pt x="3154680" y="579120"/>
                    <a:pt x="3133090" y="730250"/>
                    <a:pt x="3133090" y="772160"/>
                  </a:cubicBezTo>
                  <a:cubicBezTo>
                    <a:pt x="3133090" y="815340"/>
                    <a:pt x="3111500" y="878840"/>
                    <a:pt x="3068320" y="943610"/>
                  </a:cubicBezTo>
                  <a:cubicBezTo>
                    <a:pt x="3025140" y="1008380"/>
                    <a:pt x="3025140" y="1179830"/>
                    <a:pt x="3025140" y="1179830"/>
                  </a:cubicBezTo>
                  <a:lnTo>
                    <a:pt x="3025140" y="1308100"/>
                  </a:lnTo>
                  <a:lnTo>
                    <a:pt x="3025140" y="1436370"/>
                  </a:lnTo>
                  <a:lnTo>
                    <a:pt x="2981960" y="1564641"/>
                  </a:lnTo>
                  <a:lnTo>
                    <a:pt x="3003550" y="1692911"/>
                  </a:lnTo>
                  <a:cubicBezTo>
                    <a:pt x="3003550" y="1692911"/>
                    <a:pt x="3025140" y="1779271"/>
                    <a:pt x="3003550" y="1821181"/>
                  </a:cubicBezTo>
                  <a:cubicBezTo>
                    <a:pt x="2981960" y="1864361"/>
                    <a:pt x="3003550" y="1842771"/>
                    <a:pt x="3003550" y="1864361"/>
                  </a:cubicBezTo>
                  <a:cubicBezTo>
                    <a:pt x="3003550" y="1885951"/>
                    <a:pt x="3003550" y="1929131"/>
                    <a:pt x="3003550" y="1929131"/>
                  </a:cubicBezTo>
                  <a:lnTo>
                    <a:pt x="3003550" y="2166620"/>
                  </a:lnTo>
                  <a:lnTo>
                    <a:pt x="2917190" y="2381250"/>
                  </a:lnTo>
                  <a:lnTo>
                    <a:pt x="2895600" y="2702560"/>
                  </a:lnTo>
                  <a:lnTo>
                    <a:pt x="2852420" y="2960370"/>
                  </a:lnTo>
                  <a:cubicBezTo>
                    <a:pt x="2852420" y="2960370"/>
                    <a:pt x="2852420" y="3281681"/>
                    <a:pt x="2852420" y="3303270"/>
                  </a:cubicBezTo>
                  <a:cubicBezTo>
                    <a:pt x="2852420" y="3324860"/>
                    <a:pt x="2852420" y="3474720"/>
                    <a:pt x="2874010" y="3517901"/>
                  </a:cubicBezTo>
                  <a:cubicBezTo>
                    <a:pt x="2895600" y="3561081"/>
                    <a:pt x="2767330" y="3903981"/>
                    <a:pt x="2767330" y="3903981"/>
                  </a:cubicBezTo>
                  <a:lnTo>
                    <a:pt x="2702560" y="4140201"/>
                  </a:lnTo>
                  <a:cubicBezTo>
                    <a:pt x="2702560" y="4140201"/>
                    <a:pt x="2702560" y="4439921"/>
                    <a:pt x="2680970" y="4504691"/>
                  </a:cubicBezTo>
                  <a:cubicBezTo>
                    <a:pt x="2659380" y="4569461"/>
                    <a:pt x="2594610" y="4611371"/>
                    <a:pt x="2594610" y="4611371"/>
                  </a:cubicBezTo>
                  <a:cubicBezTo>
                    <a:pt x="2594610" y="4611371"/>
                    <a:pt x="2529840" y="4632961"/>
                    <a:pt x="2529840" y="4632961"/>
                  </a:cubicBezTo>
                  <a:cubicBezTo>
                    <a:pt x="2486660" y="4676141"/>
                    <a:pt x="2423160" y="4676141"/>
                    <a:pt x="2423160" y="4676141"/>
                  </a:cubicBezTo>
                  <a:cubicBezTo>
                    <a:pt x="2423160" y="4676141"/>
                    <a:pt x="2273300" y="4697731"/>
                    <a:pt x="2230120" y="4676141"/>
                  </a:cubicBezTo>
                  <a:cubicBezTo>
                    <a:pt x="2186940" y="4654551"/>
                    <a:pt x="2015490" y="4654551"/>
                    <a:pt x="2015490" y="4654551"/>
                  </a:cubicBezTo>
                  <a:cubicBezTo>
                    <a:pt x="1950720" y="4697731"/>
                    <a:pt x="1822450" y="4632961"/>
                    <a:pt x="1822450" y="4632961"/>
                  </a:cubicBezTo>
                  <a:lnTo>
                    <a:pt x="1629410" y="4611371"/>
                  </a:lnTo>
                  <a:cubicBezTo>
                    <a:pt x="1543050" y="4654551"/>
                    <a:pt x="1436370" y="4632961"/>
                    <a:pt x="1436370" y="4632961"/>
                  </a:cubicBezTo>
                  <a:cubicBezTo>
                    <a:pt x="1436370" y="4632961"/>
                    <a:pt x="1329690" y="4632961"/>
                    <a:pt x="1286510" y="4611371"/>
                  </a:cubicBezTo>
                  <a:cubicBezTo>
                    <a:pt x="1243330" y="4589781"/>
                    <a:pt x="1158240" y="4611371"/>
                    <a:pt x="1158240" y="4611371"/>
                  </a:cubicBezTo>
                  <a:lnTo>
                    <a:pt x="1115060" y="4589781"/>
                  </a:lnTo>
                  <a:cubicBezTo>
                    <a:pt x="1071880" y="4611371"/>
                    <a:pt x="1028700" y="4589781"/>
                    <a:pt x="1028700" y="4589781"/>
                  </a:cubicBezTo>
                  <a:cubicBezTo>
                    <a:pt x="985520" y="4546601"/>
                    <a:pt x="835660" y="4546601"/>
                    <a:pt x="835660" y="4546601"/>
                  </a:cubicBezTo>
                  <a:lnTo>
                    <a:pt x="707390" y="4525011"/>
                  </a:lnTo>
                  <a:cubicBezTo>
                    <a:pt x="664210" y="4503421"/>
                    <a:pt x="557530" y="4525011"/>
                    <a:pt x="557530" y="4525011"/>
                  </a:cubicBezTo>
                  <a:cubicBezTo>
                    <a:pt x="557530" y="4525011"/>
                    <a:pt x="386080" y="4568191"/>
                    <a:pt x="299720" y="4568191"/>
                  </a:cubicBezTo>
                  <a:cubicBezTo>
                    <a:pt x="213360" y="4568191"/>
                    <a:pt x="0" y="4525011"/>
                    <a:pt x="0" y="4525011"/>
                  </a:cubicBez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0" l="-113583" r="-237537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0" y="0"/>
              <a:ext cx="3175000" cy="4719320"/>
            </a:xfrm>
            <a:custGeom>
              <a:rect b="b" l="l" r="r" t="t"/>
              <a:pathLst>
                <a:path extrusionOk="0" h="4719320" w="317500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-4321" r="-516" t="-3534"/>
              </a:stretch>
            </a:blipFill>
            <a:ln>
              <a:noFill/>
            </a:ln>
          </p:spPr>
        </p:sp>
      </p:grpSp>
      <p:sp>
        <p:nvSpPr>
          <p:cNvPr id="94" name="Google Shape;94;p1"/>
          <p:cNvSpPr/>
          <p:nvPr/>
        </p:nvSpPr>
        <p:spPr>
          <a:xfrm rot="-296991">
            <a:off x="3055702" y="1435689"/>
            <a:ext cx="12128005" cy="7794293"/>
          </a:xfrm>
          <a:custGeom>
            <a:rect b="b" l="l" r="r" t="t"/>
            <a:pathLst>
              <a:path extrusionOk="0" h="7794293" w="12128005">
                <a:moveTo>
                  <a:pt x="0" y="0"/>
                </a:moveTo>
                <a:lnTo>
                  <a:pt x="12128006" y="0"/>
                </a:lnTo>
                <a:lnTo>
                  <a:pt x="12128006" y="7794293"/>
                </a:lnTo>
                <a:lnTo>
                  <a:pt x="0" y="77942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" name="Google Shape;95;p1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6" name="Google Shape;96;p1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1"/>
          <p:cNvSpPr/>
          <p:nvPr/>
        </p:nvSpPr>
        <p:spPr>
          <a:xfrm rot="1025603">
            <a:off x="-1458512" y="7218919"/>
            <a:ext cx="4019186" cy="6136162"/>
          </a:xfrm>
          <a:custGeom>
            <a:rect b="b" l="l" r="r" t="t"/>
            <a:pathLst>
              <a:path extrusionOk="0" h="6136162" w="4019186">
                <a:moveTo>
                  <a:pt x="0" y="0"/>
                </a:moveTo>
                <a:lnTo>
                  <a:pt x="4019186" y="0"/>
                </a:lnTo>
                <a:lnTo>
                  <a:pt x="4019186" y="6136162"/>
                </a:lnTo>
                <a:lnTo>
                  <a:pt x="0" y="61361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1"/>
          <p:cNvSpPr/>
          <p:nvPr/>
        </p:nvSpPr>
        <p:spPr>
          <a:xfrm rot="-160405">
            <a:off x="15845490" y="7257103"/>
            <a:ext cx="3507936" cy="4278879"/>
          </a:xfrm>
          <a:custGeom>
            <a:rect b="b" l="l" r="r" t="t"/>
            <a:pathLst>
              <a:path extrusionOk="0" h="4278879" w="3507936">
                <a:moveTo>
                  <a:pt x="0" y="0"/>
                </a:moveTo>
                <a:lnTo>
                  <a:pt x="3507935" y="0"/>
                </a:lnTo>
                <a:lnTo>
                  <a:pt x="3507935" y="4278879"/>
                </a:lnTo>
                <a:lnTo>
                  <a:pt x="0" y="42788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9" name="Google Shape;99;p1"/>
          <p:cNvSpPr txBox="1"/>
          <p:nvPr/>
        </p:nvSpPr>
        <p:spPr>
          <a:xfrm rot="-295103">
            <a:off x="5046620" y="5029641"/>
            <a:ext cx="8360231" cy="1793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4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"/>
          <p:cNvSpPr txBox="1"/>
          <p:nvPr/>
        </p:nvSpPr>
        <p:spPr>
          <a:xfrm rot="-316139">
            <a:off x="5999294" y="4323749"/>
            <a:ext cx="6259706" cy="2539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7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200" u="none" cap="none" strike="noStrike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Vocabulary</a:t>
            </a:r>
            <a:endParaRPr b="0" i="0" sz="7200" u="none" cap="none" strike="noStrike">
              <a:solidFill>
                <a:schemeClr val="dk1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44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6899" u="none" cap="none" strike="noStrike">
              <a:solidFill>
                <a:srgbClr val="605048"/>
              </a:solidFill>
              <a:latin typeface="Tangerine"/>
              <a:ea typeface="Tangerine"/>
              <a:cs typeface="Tangerine"/>
              <a:sym typeface="Tangerine"/>
            </a:endParaRPr>
          </a:p>
        </p:txBody>
      </p:sp>
      <p:sp>
        <p:nvSpPr>
          <p:cNvPr id="101" name="Google Shape;101;p1"/>
          <p:cNvSpPr/>
          <p:nvPr/>
        </p:nvSpPr>
        <p:spPr>
          <a:xfrm rot="-6273966">
            <a:off x="15633257" y="879567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6" y="0"/>
                </a:lnTo>
                <a:lnTo>
                  <a:pt x="5117166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2" name="Google Shape;102;p1"/>
          <p:cNvSpPr/>
          <p:nvPr/>
        </p:nvSpPr>
        <p:spPr>
          <a:xfrm rot="27259">
            <a:off x="8362120" y="1519537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0"/>
          <p:cNvSpPr txBox="1"/>
          <p:nvPr/>
        </p:nvSpPr>
        <p:spPr>
          <a:xfrm>
            <a:off x="2158316" y="785783"/>
            <a:ext cx="13971368" cy="166199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Which word means the same as "angry"?</a:t>
            </a:r>
            <a:endParaRPr b="1" sz="6000">
              <a:solidFill>
                <a:srgbClr val="494429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Happy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Sad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Mad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Excited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0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3" name="Google Shape;193;p10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4" name="Google Shape;194;p10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5" name="Google Shape;195;p10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1"/>
          <p:cNvSpPr txBox="1"/>
          <p:nvPr/>
        </p:nvSpPr>
        <p:spPr>
          <a:xfrm>
            <a:off x="2158316" y="785783"/>
            <a:ext cx="13971368" cy="166199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Which word means the same as "angry"?</a:t>
            </a:r>
            <a:endParaRPr b="1" sz="6000">
              <a:solidFill>
                <a:srgbClr val="494429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Happy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Sad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Mad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Excited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1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3" name="Google Shape;203;p11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4" name="Google Shape;204;p11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5" name="Google Shape;205;p11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2"/>
          <p:cNvSpPr txBox="1"/>
          <p:nvPr/>
        </p:nvSpPr>
        <p:spPr>
          <a:xfrm>
            <a:off x="2158316" y="785783"/>
            <a:ext cx="13971368" cy="17266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Choose the synonym for "brave"</a:t>
            </a: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Fearful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Cowardly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Bold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Timid</a:t>
            </a:r>
            <a:endParaRPr/>
          </a:p>
          <a:p>
            <a:pPr indent="-1143000" lvl="0" marL="1143000" marR="0" rtl="0" algn="l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2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3" name="Google Shape;213;p12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4" name="Google Shape;214;p12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5" name="Google Shape;215;p12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13"/>
          <p:cNvSpPr txBox="1"/>
          <p:nvPr/>
        </p:nvSpPr>
        <p:spPr>
          <a:xfrm>
            <a:off x="2158316" y="785783"/>
            <a:ext cx="13971368" cy="17266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Choose the synonym for "brave"</a:t>
            </a: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Fearful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Cowardly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Bold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Timid</a:t>
            </a:r>
            <a:endParaRPr/>
          </a:p>
          <a:p>
            <a:pPr indent="-1143000" lvl="0" marL="1143000" marR="0" rtl="0" algn="l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3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3" name="Google Shape;223;p13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4" name="Google Shape;224;p13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5" name="Google Shape;225;p13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14"/>
          <p:cNvSpPr txBox="1"/>
          <p:nvPr/>
        </p:nvSpPr>
        <p:spPr>
          <a:xfrm>
            <a:off x="2158316" y="785783"/>
            <a:ext cx="13971368" cy="13849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2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rgbClr val="605048"/>
                </a:solidFill>
                <a:latin typeface="Algerian"/>
                <a:ea typeface="Algerian"/>
                <a:cs typeface="Algerian"/>
                <a:sym typeface="Algerian"/>
              </a:rPr>
              <a:t>Antonyms?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lang="en-US" sz="5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Antonyms are words that have opposite meanings. They are used to express contrast or opposition between concepts.</a:t>
            </a:r>
            <a:endParaRPr b="1" sz="54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4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3" name="Google Shape;233;p14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14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14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descr="https://images.twinkl.co.uk/tw1n/image/private/t_630/u/ux/antonyms-example2_ver_1.png" id="236" name="Google Shape;236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286084" y="6000756"/>
            <a:ext cx="11930146" cy="3786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15"/>
          <p:cNvSpPr txBox="1"/>
          <p:nvPr/>
        </p:nvSpPr>
        <p:spPr>
          <a:xfrm>
            <a:off x="2158316" y="785783"/>
            <a:ext cx="13971368" cy="166199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605048"/>
                </a:solidFill>
                <a:latin typeface="Algerian"/>
                <a:ea typeface="Algerian"/>
                <a:cs typeface="Algerian"/>
                <a:sym typeface="Algerian"/>
              </a:rPr>
              <a:t>More examples of Antonyms…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Happy</a:t>
            </a: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sad, unhappy, miserable, gloomy</a:t>
            </a:r>
            <a:endParaRPr sz="6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</a:t>
            </a: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slow, sluggish, unhurried, lethargic</a:t>
            </a:r>
            <a:endParaRPr sz="6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Big</a:t>
            </a: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small, tiny, little, miniature</a:t>
            </a:r>
            <a:endParaRPr sz="6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</a:t>
            </a: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dumb, unintelligent, foolish, ignorant</a:t>
            </a:r>
            <a:endParaRPr sz="6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Hot</a:t>
            </a: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cold, chilly, cool, freezing</a:t>
            </a:r>
            <a:endParaRPr sz="6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5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4" name="Google Shape;244;p15"/>
          <p:cNvSpPr/>
          <p:nvPr/>
        </p:nvSpPr>
        <p:spPr>
          <a:xfrm flipH="1" rot="-873034">
            <a:off x="14934177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5" name="Google Shape;245;p15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6" name="Google Shape;246;p15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16"/>
          <p:cNvSpPr txBox="1"/>
          <p:nvPr/>
        </p:nvSpPr>
        <p:spPr>
          <a:xfrm>
            <a:off x="2158316" y="785783"/>
            <a:ext cx="13971368" cy="156966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605048"/>
                </a:solidFill>
                <a:latin typeface="Algerian"/>
                <a:ea typeface="Algerian"/>
                <a:cs typeface="Algerian"/>
                <a:sym typeface="Algerian"/>
              </a:rPr>
              <a:t>What is an antonym for “ephemeral”?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Temporary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Permanent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Fleeting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Transitory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6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4" name="Google Shape;254;p16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5" name="Google Shape;255;p16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p16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17"/>
          <p:cNvSpPr txBox="1"/>
          <p:nvPr/>
        </p:nvSpPr>
        <p:spPr>
          <a:xfrm>
            <a:off x="2158316" y="785783"/>
            <a:ext cx="13971368" cy="156966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605048"/>
                </a:solidFill>
                <a:latin typeface="Algerian"/>
                <a:ea typeface="Algerian"/>
                <a:cs typeface="Algerian"/>
                <a:sym typeface="Algerian"/>
              </a:rPr>
              <a:t>What is an antonym for “ephemeral”?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Temporary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Permanent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Fleeting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Transitory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7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4" name="Google Shape;264;p17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5" name="Google Shape;265;p17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6" name="Google Shape;266;p17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18"/>
          <p:cNvSpPr txBox="1"/>
          <p:nvPr/>
        </p:nvSpPr>
        <p:spPr>
          <a:xfrm>
            <a:off x="2158316" y="785783"/>
            <a:ext cx="13971368" cy="16342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Which word is an antonym for "fast"?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Quick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Swift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Slow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Rapid</a:t>
            </a:r>
            <a:endParaRPr/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8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4" name="Google Shape;274;p18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5" name="Google Shape;275;p18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6" name="Google Shape;276;p18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9"/>
          <p:cNvSpPr txBox="1"/>
          <p:nvPr/>
        </p:nvSpPr>
        <p:spPr>
          <a:xfrm>
            <a:off x="2158316" y="785783"/>
            <a:ext cx="13971368" cy="163429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Which word is an antonym for "fast"?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Quick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Swift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Slow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Rapid</a:t>
            </a:r>
            <a:endParaRPr/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9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4" name="Google Shape;284;p19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5" name="Google Shape;285;p19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6" name="Google Shape;286;p19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2158316" y="785783"/>
            <a:ext cx="13971368" cy="83099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3" marL="1371600" marR="0" rtl="0" algn="l">
              <a:lnSpc>
                <a:spcPct val="1503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0" name="Google Shape;110;p2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1" name="Google Shape;111;p2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2" name="Google Shape;112;p2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3" name="Google Shape;113;p2"/>
          <p:cNvSpPr/>
          <p:nvPr/>
        </p:nvSpPr>
        <p:spPr>
          <a:xfrm>
            <a:off x="3048000" y="1079500"/>
            <a:ext cx="12192000" cy="812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extrusionOk="0" fill="none" h="120000" w="120000">
                <a:moveTo>
                  <a:pt x="-10000" y="0"/>
                </a:moveTo>
                <a:close/>
                <a:lnTo>
                  <a:pt x="-10000" y="120000"/>
                </a:lnTo>
              </a:path>
              <a:path extrusionOk="0" fill="none" h="120000" w="120000">
                <a:moveTo>
                  <a:pt x="-10000" y="22500"/>
                </a:moveTo>
                <a:lnTo>
                  <a:pt x="-46000" y="135000"/>
                </a:lnTo>
              </a:path>
            </a:pathLst>
          </a:cu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-342900" lvl="1" marL="11430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lgerian"/>
              <a:buChar char="•"/>
            </a:pPr>
            <a:r>
              <a:rPr b="1" i="0" lang="en-US" sz="5400" u="none" cap="none" strike="noStrike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Synonyms?</a:t>
            </a:r>
            <a:endParaRPr b="0" i="0" sz="5400" u="none" cap="none" strike="noStrike">
              <a:solidFill>
                <a:schemeClr val="dk1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304800" lvl="1" marL="114300" marR="0" rtl="0" algn="l">
              <a:lnSpc>
                <a:spcPct val="75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lgerian"/>
              <a:buChar char="•"/>
            </a:pPr>
            <a:r>
              <a:rPr b="1" i="0" lang="en-US" sz="4800" u="none" cap="none" strike="noStrike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Antonyms?</a:t>
            </a:r>
            <a:endParaRPr b="0" i="0" sz="4800" u="none" cap="none" strike="noStrike">
              <a:solidFill>
                <a:schemeClr val="dk1"/>
              </a:solidFill>
              <a:latin typeface="Algerian"/>
              <a:ea typeface="Algerian"/>
              <a:cs typeface="Algerian"/>
              <a:sym typeface="Algeri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0"/>
          <p:cNvSpPr txBox="1"/>
          <p:nvPr/>
        </p:nvSpPr>
        <p:spPr>
          <a:xfrm>
            <a:off x="2158316" y="785783"/>
            <a:ext cx="13971368" cy="14957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Which word is an antonym for “strong"?</a:t>
            </a:r>
            <a:endParaRPr/>
          </a:p>
          <a:p>
            <a:pPr indent="-1143000" lvl="0" marL="1143000" marR="0" rtl="0" algn="l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Robust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Tough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Weak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Powerful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0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4" name="Google Shape;294;p20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5" name="Google Shape;295;p20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6" name="Google Shape;296;p20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1"/>
          <p:cNvSpPr txBox="1"/>
          <p:nvPr/>
        </p:nvSpPr>
        <p:spPr>
          <a:xfrm>
            <a:off x="2158316" y="785783"/>
            <a:ext cx="13971368" cy="14957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Which word is an antonym for “strong"?</a:t>
            </a:r>
            <a:endParaRPr/>
          </a:p>
          <a:p>
            <a:pPr indent="-1143000" lvl="0" marL="1143000" marR="0" rtl="0" algn="l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Robust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Tough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Weak</a:t>
            </a:r>
            <a:endParaRPr/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AutoNum type="alphaUcParenR"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Powerful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1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4" name="Google Shape;304;p21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5" name="Google Shape;305;p21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6" name="Google Shape;306;p21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</p:sp>
      <p:grpSp>
        <p:nvGrpSpPr>
          <p:cNvPr id="312" name="Google Shape;312;p22"/>
          <p:cNvGrpSpPr/>
          <p:nvPr/>
        </p:nvGrpSpPr>
        <p:grpSpPr>
          <a:xfrm>
            <a:off x="2485064" y="3365634"/>
            <a:ext cx="4182727" cy="4478124"/>
            <a:chOff x="0" y="0"/>
            <a:chExt cx="5576969" cy="5970832"/>
          </a:xfrm>
        </p:grpSpPr>
        <p:sp>
          <p:nvSpPr>
            <p:cNvPr id="313" name="Google Shape;313;p22"/>
            <p:cNvSpPr/>
            <p:nvPr/>
          </p:nvSpPr>
          <p:spPr>
            <a:xfrm>
              <a:off x="0" y="0"/>
              <a:ext cx="5576969" cy="5970832"/>
            </a:xfrm>
            <a:custGeom>
              <a:rect b="b" l="l" r="r" t="t"/>
              <a:pathLst>
                <a:path extrusionOk="0" h="5970832" w="5576969">
                  <a:moveTo>
                    <a:pt x="0" y="0"/>
                  </a:moveTo>
                  <a:lnTo>
                    <a:pt x="5576969" y="0"/>
                  </a:lnTo>
                  <a:lnTo>
                    <a:pt x="5576969" y="5970832"/>
                  </a:lnTo>
                  <a:lnTo>
                    <a:pt x="0" y="597083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209205" r="0" t="0"/>
              </a:stretch>
            </a:blipFill>
            <a:ln>
              <a:noFill/>
            </a:ln>
          </p:spPr>
        </p:sp>
        <p:sp>
          <p:nvSpPr>
            <p:cNvPr id="314" name="Google Shape;314;p22"/>
            <p:cNvSpPr/>
            <p:nvPr/>
          </p:nvSpPr>
          <p:spPr>
            <a:xfrm>
              <a:off x="712889" y="698651"/>
              <a:ext cx="4338697" cy="4338680"/>
            </a:xfrm>
            <a:custGeom>
              <a:rect b="b" l="l" r="r" t="t"/>
              <a:pathLst>
                <a:path extrusionOk="0"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41938" l="0" r="0" t="-1942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" name="Google Shape;315;p22"/>
          <p:cNvGrpSpPr/>
          <p:nvPr/>
        </p:nvGrpSpPr>
        <p:grpSpPr>
          <a:xfrm>
            <a:off x="11655689" y="3365634"/>
            <a:ext cx="4182727" cy="4478124"/>
            <a:chOff x="0" y="0"/>
            <a:chExt cx="5576969" cy="5970832"/>
          </a:xfrm>
        </p:grpSpPr>
        <p:sp>
          <p:nvSpPr>
            <p:cNvPr id="316" name="Google Shape;316;p22"/>
            <p:cNvSpPr/>
            <p:nvPr/>
          </p:nvSpPr>
          <p:spPr>
            <a:xfrm>
              <a:off x="0" y="0"/>
              <a:ext cx="5576969" cy="5970832"/>
            </a:xfrm>
            <a:custGeom>
              <a:rect b="b" l="l" r="r" t="t"/>
              <a:pathLst>
                <a:path extrusionOk="0" h="5970832" w="5576969">
                  <a:moveTo>
                    <a:pt x="0" y="0"/>
                  </a:moveTo>
                  <a:lnTo>
                    <a:pt x="5576969" y="0"/>
                  </a:lnTo>
                  <a:lnTo>
                    <a:pt x="5576969" y="5970832"/>
                  </a:lnTo>
                  <a:lnTo>
                    <a:pt x="0" y="597083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209205" r="0" t="0"/>
              </a:stretch>
            </a:blipFill>
            <a:ln>
              <a:noFill/>
            </a:ln>
          </p:spPr>
        </p:sp>
        <p:sp>
          <p:nvSpPr>
            <p:cNvPr id="317" name="Google Shape;317;p22"/>
            <p:cNvSpPr/>
            <p:nvPr/>
          </p:nvSpPr>
          <p:spPr>
            <a:xfrm>
              <a:off x="712889" y="698651"/>
              <a:ext cx="4338697" cy="4338680"/>
            </a:xfrm>
            <a:custGeom>
              <a:rect b="b" l="l" r="r" t="t"/>
              <a:pathLst>
                <a:path extrusionOk="0"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-38375" l="0" r="0" t="-11711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" name="Google Shape;318;p22"/>
          <p:cNvGrpSpPr/>
          <p:nvPr/>
        </p:nvGrpSpPr>
        <p:grpSpPr>
          <a:xfrm>
            <a:off x="7070377" y="3365634"/>
            <a:ext cx="4182727" cy="4478124"/>
            <a:chOff x="0" y="0"/>
            <a:chExt cx="5576969" cy="5970832"/>
          </a:xfrm>
        </p:grpSpPr>
        <p:sp>
          <p:nvSpPr>
            <p:cNvPr id="319" name="Google Shape;319;p22"/>
            <p:cNvSpPr/>
            <p:nvPr/>
          </p:nvSpPr>
          <p:spPr>
            <a:xfrm>
              <a:off x="0" y="0"/>
              <a:ext cx="5576969" cy="5970832"/>
            </a:xfrm>
            <a:custGeom>
              <a:rect b="b" l="l" r="r" t="t"/>
              <a:pathLst>
                <a:path extrusionOk="0" h="5970832" w="5576969">
                  <a:moveTo>
                    <a:pt x="0" y="0"/>
                  </a:moveTo>
                  <a:lnTo>
                    <a:pt x="5576969" y="0"/>
                  </a:lnTo>
                  <a:lnTo>
                    <a:pt x="5576969" y="5970832"/>
                  </a:lnTo>
                  <a:lnTo>
                    <a:pt x="0" y="597083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209205" r="0" t="0"/>
              </a:stretch>
            </a:blipFill>
            <a:ln>
              <a:noFill/>
            </a:ln>
          </p:spPr>
        </p:sp>
        <p:sp>
          <p:nvSpPr>
            <p:cNvPr id="320" name="Google Shape;320;p22"/>
            <p:cNvSpPr/>
            <p:nvPr/>
          </p:nvSpPr>
          <p:spPr>
            <a:xfrm>
              <a:off x="712889" y="698651"/>
              <a:ext cx="4338697" cy="4338680"/>
            </a:xfrm>
            <a:custGeom>
              <a:rect b="b" l="l" r="r" t="t"/>
              <a:pathLst>
                <a:path extrusionOk="0"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-74577" l="-62966" r="-76997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22"/>
          <p:cNvSpPr txBox="1"/>
          <p:nvPr/>
        </p:nvSpPr>
        <p:spPr>
          <a:xfrm>
            <a:off x="2537210" y="1466349"/>
            <a:ext cx="13213580" cy="3802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25898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Importance of Synonyms and Antonyms</a:t>
            </a:r>
            <a:endParaRPr b="1" sz="6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1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2"/>
          <p:cNvSpPr txBox="1"/>
          <p:nvPr/>
        </p:nvSpPr>
        <p:spPr>
          <a:xfrm>
            <a:off x="2046998" y="7868109"/>
            <a:ext cx="4987898" cy="1201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2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Enhancing Vocabulary</a:t>
            </a:r>
            <a:endParaRPr b="1"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8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2"/>
          <p:cNvSpPr txBox="1"/>
          <p:nvPr/>
        </p:nvSpPr>
        <p:spPr>
          <a:xfrm>
            <a:off x="6667791" y="7869006"/>
            <a:ext cx="4987898" cy="1829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2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Improving Writing and Speaking Skills</a:t>
            </a:r>
            <a:endParaRPr b="1"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8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2"/>
          <p:cNvSpPr txBox="1"/>
          <p:nvPr/>
        </p:nvSpPr>
        <p:spPr>
          <a:xfrm>
            <a:off x="11253104" y="7869006"/>
            <a:ext cx="4987898" cy="18296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2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Better Understanding of Language</a:t>
            </a:r>
            <a:endParaRPr b="1"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8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5" name="Google Shape;325;p22"/>
          <p:cNvGrpSpPr/>
          <p:nvPr/>
        </p:nvGrpSpPr>
        <p:grpSpPr>
          <a:xfrm rot="6916213">
            <a:off x="-3685579" y="2985790"/>
            <a:ext cx="4171967" cy="6179619"/>
            <a:chOff x="0" y="0"/>
            <a:chExt cx="3194191" cy="4731314"/>
          </a:xfrm>
        </p:grpSpPr>
        <p:sp>
          <p:nvSpPr>
            <p:cNvPr id="326" name="Google Shape;326;p22"/>
            <p:cNvSpPr/>
            <p:nvPr/>
          </p:nvSpPr>
          <p:spPr>
            <a:xfrm rot="10800000">
              <a:off x="39511" y="33584"/>
              <a:ext cx="3154680" cy="4697730"/>
            </a:xfrm>
            <a:custGeom>
              <a:rect b="b" l="l" r="r" t="t"/>
              <a:pathLst>
                <a:path extrusionOk="0" h="4697730" w="3154680">
                  <a:moveTo>
                    <a:pt x="0" y="0"/>
                  </a:moveTo>
                  <a:lnTo>
                    <a:pt x="2938780" y="0"/>
                  </a:lnTo>
                  <a:cubicBezTo>
                    <a:pt x="2938780" y="0"/>
                    <a:pt x="2938780" y="43180"/>
                    <a:pt x="2960370" y="86360"/>
                  </a:cubicBezTo>
                  <a:cubicBezTo>
                    <a:pt x="2981960" y="129540"/>
                    <a:pt x="2981960" y="236220"/>
                    <a:pt x="2981960" y="279400"/>
                  </a:cubicBezTo>
                  <a:cubicBezTo>
                    <a:pt x="2981960" y="322580"/>
                    <a:pt x="3068320" y="450850"/>
                    <a:pt x="3068320" y="450850"/>
                  </a:cubicBezTo>
                  <a:cubicBezTo>
                    <a:pt x="3154680" y="579120"/>
                    <a:pt x="3133090" y="730250"/>
                    <a:pt x="3133090" y="772160"/>
                  </a:cubicBezTo>
                  <a:cubicBezTo>
                    <a:pt x="3133090" y="815340"/>
                    <a:pt x="3111500" y="878840"/>
                    <a:pt x="3068320" y="943610"/>
                  </a:cubicBezTo>
                  <a:cubicBezTo>
                    <a:pt x="3025140" y="1008380"/>
                    <a:pt x="3025140" y="1179830"/>
                    <a:pt x="3025140" y="1179830"/>
                  </a:cubicBezTo>
                  <a:lnTo>
                    <a:pt x="3025140" y="1308100"/>
                  </a:lnTo>
                  <a:lnTo>
                    <a:pt x="3025140" y="1436370"/>
                  </a:lnTo>
                  <a:lnTo>
                    <a:pt x="2981960" y="1564641"/>
                  </a:lnTo>
                  <a:lnTo>
                    <a:pt x="3003550" y="1692911"/>
                  </a:lnTo>
                  <a:cubicBezTo>
                    <a:pt x="3003550" y="1692911"/>
                    <a:pt x="3025140" y="1779271"/>
                    <a:pt x="3003550" y="1821181"/>
                  </a:cubicBezTo>
                  <a:cubicBezTo>
                    <a:pt x="2981960" y="1864361"/>
                    <a:pt x="3003550" y="1842771"/>
                    <a:pt x="3003550" y="1864361"/>
                  </a:cubicBezTo>
                  <a:cubicBezTo>
                    <a:pt x="3003550" y="1885951"/>
                    <a:pt x="3003550" y="1929131"/>
                    <a:pt x="3003550" y="1929131"/>
                  </a:cubicBezTo>
                  <a:lnTo>
                    <a:pt x="3003550" y="2166620"/>
                  </a:lnTo>
                  <a:lnTo>
                    <a:pt x="2917190" y="2381250"/>
                  </a:lnTo>
                  <a:lnTo>
                    <a:pt x="2895600" y="2702560"/>
                  </a:lnTo>
                  <a:lnTo>
                    <a:pt x="2852420" y="2960370"/>
                  </a:lnTo>
                  <a:cubicBezTo>
                    <a:pt x="2852420" y="2960370"/>
                    <a:pt x="2852420" y="3281681"/>
                    <a:pt x="2852420" y="3303270"/>
                  </a:cubicBezTo>
                  <a:cubicBezTo>
                    <a:pt x="2852420" y="3324860"/>
                    <a:pt x="2852420" y="3474720"/>
                    <a:pt x="2874010" y="3517901"/>
                  </a:cubicBezTo>
                  <a:cubicBezTo>
                    <a:pt x="2895600" y="3561081"/>
                    <a:pt x="2767330" y="3903981"/>
                    <a:pt x="2767330" y="3903981"/>
                  </a:cubicBezTo>
                  <a:lnTo>
                    <a:pt x="2702560" y="4140201"/>
                  </a:lnTo>
                  <a:cubicBezTo>
                    <a:pt x="2702560" y="4140201"/>
                    <a:pt x="2702560" y="4439921"/>
                    <a:pt x="2680970" y="4504691"/>
                  </a:cubicBezTo>
                  <a:cubicBezTo>
                    <a:pt x="2659380" y="4569461"/>
                    <a:pt x="2594610" y="4611371"/>
                    <a:pt x="2594610" y="4611371"/>
                  </a:cubicBezTo>
                  <a:cubicBezTo>
                    <a:pt x="2594610" y="4611371"/>
                    <a:pt x="2529840" y="4632961"/>
                    <a:pt x="2529840" y="4632961"/>
                  </a:cubicBezTo>
                  <a:cubicBezTo>
                    <a:pt x="2486660" y="4676141"/>
                    <a:pt x="2423160" y="4676141"/>
                    <a:pt x="2423160" y="4676141"/>
                  </a:cubicBezTo>
                  <a:cubicBezTo>
                    <a:pt x="2423160" y="4676141"/>
                    <a:pt x="2273300" y="4697731"/>
                    <a:pt x="2230120" y="4676141"/>
                  </a:cubicBezTo>
                  <a:cubicBezTo>
                    <a:pt x="2186940" y="4654551"/>
                    <a:pt x="2015490" y="4654551"/>
                    <a:pt x="2015490" y="4654551"/>
                  </a:cubicBezTo>
                  <a:cubicBezTo>
                    <a:pt x="1950720" y="4697731"/>
                    <a:pt x="1822450" y="4632961"/>
                    <a:pt x="1822450" y="4632961"/>
                  </a:cubicBezTo>
                  <a:lnTo>
                    <a:pt x="1629410" y="4611371"/>
                  </a:lnTo>
                  <a:cubicBezTo>
                    <a:pt x="1543050" y="4654551"/>
                    <a:pt x="1436370" y="4632961"/>
                    <a:pt x="1436370" y="4632961"/>
                  </a:cubicBezTo>
                  <a:cubicBezTo>
                    <a:pt x="1436370" y="4632961"/>
                    <a:pt x="1329690" y="4632961"/>
                    <a:pt x="1286510" y="4611371"/>
                  </a:cubicBezTo>
                  <a:cubicBezTo>
                    <a:pt x="1243330" y="4589781"/>
                    <a:pt x="1158240" y="4611371"/>
                    <a:pt x="1158240" y="4611371"/>
                  </a:cubicBezTo>
                  <a:lnTo>
                    <a:pt x="1115060" y="4589781"/>
                  </a:lnTo>
                  <a:cubicBezTo>
                    <a:pt x="1071880" y="4611371"/>
                    <a:pt x="1028700" y="4589781"/>
                    <a:pt x="1028700" y="4589781"/>
                  </a:cubicBezTo>
                  <a:cubicBezTo>
                    <a:pt x="985520" y="4546601"/>
                    <a:pt x="835660" y="4546601"/>
                    <a:pt x="835660" y="4546601"/>
                  </a:cubicBezTo>
                  <a:lnTo>
                    <a:pt x="707390" y="4525011"/>
                  </a:lnTo>
                  <a:cubicBezTo>
                    <a:pt x="664210" y="4503421"/>
                    <a:pt x="557530" y="4525011"/>
                    <a:pt x="557530" y="4525011"/>
                  </a:cubicBezTo>
                  <a:cubicBezTo>
                    <a:pt x="557530" y="4525011"/>
                    <a:pt x="386080" y="4568191"/>
                    <a:pt x="299720" y="4568191"/>
                  </a:cubicBezTo>
                  <a:cubicBezTo>
                    <a:pt x="213360" y="4568191"/>
                    <a:pt x="0" y="4525011"/>
                    <a:pt x="0" y="4525011"/>
                  </a:cubicBez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-113583" r="-237537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0" y="0"/>
              <a:ext cx="3175000" cy="4719320"/>
            </a:xfrm>
            <a:custGeom>
              <a:rect b="b" l="l" r="r" t="t"/>
              <a:pathLst>
                <a:path extrusionOk="0" h="4719320" w="317500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 rotWithShape="1">
              <a:blip r:embed="rId9">
                <a:alphaModFix/>
              </a:blip>
              <a:stretch>
                <a:fillRect b="0" l="-4321" r="-516" t="-3534"/>
              </a:stretch>
            </a:blipFill>
            <a:ln>
              <a:noFill/>
            </a:ln>
          </p:spPr>
        </p:sp>
      </p:grpSp>
      <p:grpSp>
        <p:nvGrpSpPr>
          <p:cNvPr id="328" name="Google Shape;328;p22"/>
          <p:cNvGrpSpPr/>
          <p:nvPr/>
        </p:nvGrpSpPr>
        <p:grpSpPr>
          <a:xfrm rot="-4361421">
            <a:off x="16213223" y="-2453384"/>
            <a:ext cx="4171967" cy="6179619"/>
            <a:chOff x="0" y="0"/>
            <a:chExt cx="3194191" cy="4731314"/>
          </a:xfrm>
        </p:grpSpPr>
        <p:sp>
          <p:nvSpPr>
            <p:cNvPr id="329" name="Google Shape;329;p22"/>
            <p:cNvSpPr/>
            <p:nvPr/>
          </p:nvSpPr>
          <p:spPr>
            <a:xfrm rot="10800000">
              <a:off x="39511" y="33584"/>
              <a:ext cx="3154680" cy="4697730"/>
            </a:xfrm>
            <a:custGeom>
              <a:rect b="b" l="l" r="r" t="t"/>
              <a:pathLst>
                <a:path extrusionOk="0" h="4697730" w="3154680">
                  <a:moveTo>
                    <a:pt x="0" y="0"/>
                  </a:moveTo>
                  <a:lnTo>
                    <a:pt x="2938780" y="0"/>
                  </a:lnTo>
                  <a:cubicBezTo>
                    <a:pt x="2938780" y="0"/>
                    <a:pt x="2938780" y="43180"/>
                    <a:pt x="2960370" y="86360"/>
                  </a:cubicBezTo>
                  <a:cubicBezTo>
                    <a:pt x="2981960" y="129540"/>
                    <a:pt x="2981960" y="236220"/>
                    <a:pt x="2981960" y="279400"/>
                  </a:cubicBezTo>
                  <a:cubicBezTo>
                    <a:pt x="2981960" y="322580"/>
                    <a:pt x="3068320" y="450850"/>
                    <a:pt x="3068320" y="450850"/>
                  </a:cubicBezTo>
                  <a:cubicBezTo>
                    <a:pt x="3154680" y="579120"/>
                    <a:pt x="3133090" y="730250"/>
                    <a:pt x="3133090" y="772160"/>
                  </a:cubicBezTo>
                  <a:cubicBezTo>
                    <a:pt x="3133090" y="815340"/>
                    <a:pt x="3111500" y="878840"/>
                    <a:pt x="3068320" y="943610"/>
                  </a:cubicBezTo>
                  <a:cubicBezTo>
                    <a:pt x="3025140" y="1008380"/>
                    <a:pt x="3025140" y="1179830"/>
                    <a:pt x="3025140" y="1179830"/>
                  </a:cubicBezTo>
                  <a:lnTo>
                    <a:pt x="3025140" y="1308100"/>
                  </a:lnTo>
                  <a:lnTo>
                    <a:pt x="3025140" y="1436370"/>
                  </a:lnTo>
                  <a:lnTo>
                    <a:pt x="2981960" y="1564641"/>
                  </a:lnTo>
                  <a:lnTo>
                    <a:pt x="3003550" y="1692911"/>
                  </a:lnTo>
                  <a:cubicBezTo>
                    <a:pt x="3003550" y="1692911"/>
                    <a:pt x="3025140" y="1779271"/>
                    <a:pt x="3003550" y="1821181"/>
                  </a:cubicBezTo>
                  <a:cubicBezTo>
                    <a:pt x="2981960" y="1864361"/>
                    <a:pt x="3003550" y="1842771"/>
                    <a:pt x="3003550" y="1864361"/>
                  </a:cubicBezTo>
                  <a:cubicBezTo>
                    <a:pt x="3003550" y="1885951"/>
                    <a:pt x="3003550" y="1929131"/>
                    <a:pt x="3003550" y="1929131"/>
                  </a:cubicBezTo>
                  <a:lnTo>
                    <a:pt x="3003550" y="2166620"/>
                  </a:lnTo>
                  <a:lnTo>
                    <a:pt x="2917190" y="2381250"/>
                  </a:lnTo>
                  <a:lnTo>
                    <a:pt x="2895600" y="2702560"/>
                  </a:lnTo>
                  <a:lnTo>
                    <a:pt x="2852420" y="2960370"/>
                  </a:lnTo>
                  <a:cubicBezTo>
                    <a:pt x="2852420" y="2960370"/>
                    <a:pt x="2852420" y="3281681"/>
                    <a:pt x="2852420" y="3303270"/>
                  </a:cubicBezTo>
                  <a:cubicBezTo>
                    <a:pt x="2852420" y="3324860"/>
                    <a:pt x="2852420" y="3474720"/>
                    <a:pt x="2874010" y="3517901"/>
                  </a:cubicBezTo>
                  <a:cubicBezTo>
                    <a:pt x="2895600" y="3561081"/>
                    <a:pt x="2767330" y="3903981"/>
                    <a:pt x="2767330" y="3903981"/>
                  </a:cubicBezTo>
                  <a:lnTo>
                    <a:pt x="2702560" y="4140201"/>
                  </a:lnTo>
                  <a:cubicBezTo>
                    <a:pt x="2702560" y="4140201"/>
                    <a:pt x="2702560" y="4439921"/>
                    <a:pt x="2680970" y="4504691"/>
                  </a:cubicBezTo>
                  <a:cubicBezTo>
                    <a:pt x="2659380" y="4569461"/>
                    <a:pt x="2594610" y="4611371"/>
                    <a:pt x="2594610" y="4611371"/>
                  </a:cubicBezTo>
                  <a:cubicBezTo>
                    <a:pt x="2594610" y="4611371"/>
                    <a:pt x="2529840" y="4632961"/>
                    <a:pt x="2529840" y="4632961"/>
                  </a:cubicBezTo>
                  <a:cubicBezTo>
                    <a:pt x="2486660" y="4676141"/>
                    <a:pt x="2423160" y="4676141"/>
                    <a:pt x="2423160" y="4676141"/>
                  </a:cubicBezTo>
                  <a:cubicBezTo>
                    <a:pt x="2423160" y="4676141"/>
                    <a:pt x="2273300" y="4697731"/>
                    <a:pt x="2230120" y="4676141"/>
                  </a:cubicBezTo>
                  <a:cubicBezTo>
                    <a:pt x="2186940" y="4654551"/>
                    <a:pt x="2015490" y="4654551"/>
                    <a:pt x="2015490" y="4654551"/>
                  </a:cubicBezTo>
                  <a:cubicBezTo>
                    <a:pt x="1950720" y="4697731"/>
                    <a:pt x="1822450" y="4632961"/>
                    <a:pt x="1822450" y="4632961"/>
                  </a:cubicBezTo>
                  <a:lnTo>
                    <a:pt x="1629410" y="4611371"/>
                  </a:lnTo>
                  <a:cubicBezTo>
                    <a:pt x="1543050" y="4654551"/>
                    <a:pt x="1436370" y="4632961"/>
                    <a:pt x="1436370" y="4632961"/>
                  </a:cubicBezTo>
                  <a:cubicBezTo>
                    <a:pt x="1436370" y="4632961"/>
                    <a:pt x="1329690" y="4632961"/>
                    <a:pt x="1286510" y="4611371"/>
                  </a:cubicBezTo>
                  <a:cubicBezTo>
                    <a:pt x="1243330" y="4589781"/>
                    <a:pt x="1158240" y="4611371"/>
                    <a:pt x="1158240" y="4611371"/>
                  </a:cubicBezTo>
                  <a:lnTo>
                    <a:pt x="1115060" y="4589781"/>
                  </a:lnTo>
                  <a:cubicBezTo>
                    <a:pt x="1071880" y="4611371"/>
                    <a:pt x="1028700" y="4589781"/>
                    <a:pt x="1028700" y="4589781"/>
                  </a:cubicBezTo>
                  <a:cubicBezTo>
                    <a:pt x="985520" y="4546601"/>
                    <a:pt x="835660" y="4546601"/>
                    <a:pt x="835660" y="4546601"/>
                  </a:cubicBezTo>
                  <a:lnTo>
                    <a:pt x="707390" y="4525011"/>
                  </a:lnTo>
                  <a:cubicBezTo>
                    <a:pt x="664210" y="4503421"/>
                    <a:pt x="557530" y="4525011"/>
                    <a:pt x="557530" y="4525011"/>
                  </a:cubicBezTo>
                  <a:cubicBezTo>
                    <a:pt x="557530" y="4525011"/>
                    <a:pt x="386080" y="4568191"/>
                    <a:pt x="299720" y="4568191"/>
                  </a:cubicBezTo>
                  <a:cubicBezTo>
                    <a:pt x="213360" y="4568191"/>
                    <a:pt x="0" y="4525011"/>
                    <a:pt x="0" y="4525011"/>
                  </a:cubicBez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-113583" r="-237537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0" y="0"/>
              <a:ext cx="3175000" cy="4719320"/>
            </a:xfrm>
            <a:custGeom>
              <a:rect b="b" l="l" r="r" t="t"/>
              <a:pathLst>
                <a:path extrusionOk="0" h="4719320" w="317500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 rotWithShape="1">
              <a:blip r:embed="rId9">
                <a:alphaModFix/>
              </a:blip>
              <a:stretch>
                <a:fillRect b="0" l="-4321" r="-516" t="-3534"/>
              </a:stretch>
            </a:blipFill>
            <a:ln>
              <a:noFill/>
            </a:ln>
          </p:spPr>
        </p:sp>
      </p:grpSp>
      <p:sp>
        <p:nvSpPr>
          <p:cNvPr id="331" name="Google Shape;331;p22"/>
          <p:cNvSpPr/>
          <p:nvPr/>
        </p:nvSpPr>
        <p:spPr>
          <a:xfrm rot="-4411358">
            <a:off x="17028377" y="7129948"/>
            <a:ext cx="3183184" cy="4859822"/>
          </a:xfrm>
          <a:custGeom>
            <a:rect b="b" l="l" r="r" t="t"/>
            <a:pathLst>
              <a:path extrusionOk="0" h="4859822" w="3183184">
                <a:moveTo>
                  <a:pt x="0" y="0"/>
                </a:moveTo>
                <a:lnTo>
                  <a:pt x="3183184" y="0"/>
                </a:lnTo>
                <a:lnTo>
                  <a:pt x="3183184" y="4859822"/>
                </a:lnTo>
                <a:lnTo>
                  <a:pt x="0" y="48598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2" name="Google Shape;332;p22"/>
          <p:cNvSpPr/>
          <p:nvPr/>
        </p:nvSpPr>
        <p:spPr>
          <a:xfrm rot="4081896">
            <a:off x="14150901" y="-2279129"/>
            <a:ext cx="12128005" cy="7794293"/>
          </a:xfrm>
          <a:custGeom>
            <a:rect b="b" l="l" r="r" t="t"/>
            <a:pathLst>
              <a:path extrusionOk="0" h="7794293" w="12128005">
                <a:moveTo>
                  <a:pt x="0" y="0"/>
                </a:moveTo>
                <a:lnTo>
                  <a:pt x="12128006" y="0"/>
                </a:lnTo>
                <a:lnTo>
                  <a:pt x="12128006" y="7794293"/>
                </a:lnTo>
                <a:lnTo>
                  <a:pt x="0" y="77942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3" name="Google Shape;333;p22"/>
          <p:cNvSpPr/>
          <p:nvPr/>
        </p:nvSpPr>
        <p:spPr>
          <a:xfrm rot="-7225909">
            <a:off x="-7043152" y="6671022"/>
            <a:ext cx="12128005" cy="7794293"/>
          </a:xfrm>
          <a:custGeom>
            <a:rect b="b" l="l" r="r" t="t"/>
            <a:pathLst>
              <a:path extrusionOk="0" h="7794293" w="12128005">
                <a:moveTo>
                  <a:pt x="0" y="0"/>
                </a:moveTo>
                <a:lnTo>
                  <a:pt x="12128006" y="0"/>
                </a:lnTo>
                <a:lnTo>
                  <a:pt x="12128006" y="7794293"/>
                </a:lnTo>
                <a:lnTo>
                  <a:pt x="0" y="77942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4" name="Google Shape;334;p22"/>
          <p:cNvSpPr/>
          <p:nvPr/>
        </p:nvSpPr>
        <p:spPr>
          <a:xfrm rot="6794809">
            <a:off x="-1591592" y="-1571446"/>
            <a:ext cx="3183184" cy="4859822"/>
          </a:xfrm>
          <a:custGeom>
            <a:rect b="b" l="l" r="r" t="t"/>
            <a:pathLst>
              <a:path extrusionOk="0" h="4859822" w="3183184">
                <a:moveTo>
                  <a:pt x="0" y="0"/>
                </a:moveTo>
                <a:lnTo>
                  <a:pt x="3183184" y="0"/>
                </a:lnTo>
                <a:lnTo>
                  <a:pt x="3183184" y="4859822"/>
                </a:lnTo>
                <a:lnTo>
                  <a:pt x="0" y="48598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descr="Illustration of a student standing on books holding a megaphone explaining the top 20 most common Digital SAT vocabulary words." id="335" name="Google Shape;335;p22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Illustration of a student standing on books holding a megaphone explaining the top 20 most common Digital SAT vocabulary words." id="336" name="Google Shape;336;p22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Vocabulary – Meaning, Types, Uses ..." id="337" name="Google Shape;337;p22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22"/>
          <p:cNvSpPr/>
          <p:nvPr/>
        </p:nvSpPr>
        <p:spPr>
          <a:xfrm>
            <a:off x="3000332" y="3857616"/>
            <a:ext cx="3286148" cy="3286148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2"/>
          <p:cNvSpPr/>
          <p:nvPr/>
        </p:nvSpPr>
        <p:spPr>
          <a:xfrm>
            <a:off x="7572364" y="3857616"/>
            <a:ext cx="3357586" cy="3286148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22"/>
          <p:cNvSpPr/>
          <p:nvPr/>
        </p:nvSpPr>
        <p:spPr>
          <a:xfrm>
            <a:off x="12144396" y="3857616"/>
            <a:ext cx="3357586" cy="3357586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vocabulary.png" id="341" name="Google Shape;341;p22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500398" y="4500558"/>
            <a:ext cx="2266513" cy="20002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s.jfif" id="342" name="Google Shape;342;p22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8079036" y="4500558"/>
            <a:ext cx="2341314" cy="21431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s.png" id="343" name="Google Shape;343;p22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12501587" y="4714872"/>
            <a:ext cx="2714644" cy="14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</p:sp>
      <p:grpSp>
        <p:nvGrpSpPr>
          <p:cNvPr id="349" name="Google Shape;349;p23"/>
          <p:cNvGrpSpPr/>
          <p:nvPr/>
        </p:nvGrpSpPr>
        <p:grpSpPr>
          <a:xfrm rot="3600693">
            <a:off x="15658833" y="7527931"/>
            <a:ext cx="5816163" cy="4028232"/>
            <a:chOff x="0" y="0"/>
            <a:chExt cx="3429000" cy="2374900"/>
          </a:xfrm>
        </p:grpSpPr>
        <p:sp>
          <p:nvSpPr>
            <p:cNvPr id="350" name="Google Shape;350;p23"/>
            <p:cNvSpPr/>
            <p:nvPr/>
          </p:nvSpPr>
          <p:spPr>
            <a:xfrm>
              <a:off x="50800" y="76200"/>
              <a:ext cx="3340100" cy="2235200"/>
            </a:xfrm>
            <a:custGeom>
              <a:rect b="b" l="l" r="r" t="t"/>
              <a:pathLst>
                <a:path extrusionOk="0" h="2235200" w="33401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276" l="0" r="0" t="-277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0" y="0"/>
              <a:ext cx="3429000" cy="2374900"/>
            </a:xfrm>
            <a:custGeom>
              <a:rect b="b" l="l" r="r" t="t"/>
              <a:pathLst>
                <a:path extrusionOk="0" h="2374900" w="34290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11123" l="-2901" r="-2490" t="-10995"/>
              </a:stretch>
            </a:blipFill>
            <a:ln>
              <a:noFill/>
            </a:ln>
          </p:spPr>
        </p:sp>
      </p:grpSp>
      <p:grpSp>
        <p:nvGrpSpPr>
          <p:cNvPr id="352" name="Google Shape;352;p23"/>
          <p:cNvGrpSpPr/>
          <p:nvPr/>
        </p:nvGrpSpPr>
        <p:grpSpPr>
          <a:xfrm rot="8993439">
            <a:off x="-4226242" y="1052236"/>
            <a:ext cx="5816163" cy="4028232"/>
            <a:chOff x="0" y="0"/>
            <a:chExt cx="3429000" cy="2374900"/>
          </a:xfrm>
        </p:grpSpPr>
        <p:sp>
          <p:nvSpPr>
            <p:cNvPr id="353" name="Google Shape;353;p23"/>
            <p:cNvSpPr/>
            <p:nvPr/>
          </p:nvSpPr>
          <p:spPr>
            <a:xfrm>
              <a:off x="50800" y="76200"/>
              <a:ext cx="3340100" cy="2235200"/>
            </a:xfrm>
            <a:custGeom>
              <a:rect b="b" l="l" r="r" t="t"/>
              <a:pathLst>
                <a:path extrusionOk="0" h="2235200" w="33401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276" l="0" r="0" t="-277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0" y="0"/>
              <a:ext cx="3429000" cy="2374900"/>
            </a:xfrm>
            <a:custGeom>
              <a:rect b="b" l="l" r="r" t="t"/>
              <a:pathLst>
                <a:path extrusionOk="0" h="2374900" w="34290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11123" l="-2901" r="-2490" t="-10995"/>
              </a:stretch>
            </a:blipFill>
            <a:ln>
              <a:noFill/>
            </a:ln>
          </p:spPr>
        </p:sp>
      </p:grpSp>
      <p:sp>
        <p:nvSpPr>
          <p:cNvPr id="355" name="Google Shape;355;p23"/>
          <p:cNvSpPr/>
          <p:nvPr/>
        </p:nvSpPr>
        <p:spPr>
          <a:xfrm>
            <a:off x="809005" y="-2346261"/>
            <a:ext cx="16912832" cy="15671945"/>
          </a:xfrm>
          <a:custGeom>
            <a:rect b="b" l="l" r="r" t="t"/>
            <a:pathLst>
              <a:path extrusionOk="0" h="15671945" w="16912832">
                <a:moveTo>
                  <a:pt x="0" y="0"/>
                </a:moveTo>
                <a:lnTo>
                  <a:pt x="16912832" y="0"/>
                </a:lnTo>
                <a:lnTo>
                  <a:pt x="16912832" y="15671945"/>
                </a:lnTo>
                <a:lnTo>
                  <a:pt x="0" y="156719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6" name="Google Shape;356;p23"/>
          <p:cNvSpPr/>
          <p:nvPr/>
        </p:nvSpPr>
        <p:spPr>
          <a:xfrm rot="-3077383">
            <a:off x="16290432" y="-517516"/>
            <a:ext cx="3529638" cy="5388761"/>
          </a:xfrm>
          <a:custGeom>
            <a:rect b="b" l="l" r="r" t="t"/>
            <a:pathLst>
              <a:path extrusionOk="0" h="5388761" w="3529638">
                <a:moveTo>
                  <a:pt x="0" y="0"/>
                </a:moveTo>
                <a:lnTo>
                  <a:pt x="3529638" y="0"/>
                </a:lnTo>
                <a:lnTo>
                  <a:pt x="3529638" y="5388761"/>
                </a:lnTo>
                <a:lnTo>
                  <a:pt x="0" y="5388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7" name="Google Shape;357;p23"/>
          <p:cNvSpPr/>
          <p:nvPr/>
        </p:nvSpPr>
        <p:spPr>
          <a:xfrm rot="-4808875">
            <a:off x="-2207868" y="-909253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2" y="0"/>
                </a:lnTo>
                <a:lnTo>
                  <a:pt x="3944942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8" name="Google Shape;358;p23"/>
          <p:cNvSpPr txBox="1"/>
          <p:nvPr/>
        </p:nvSpPr>
        <p:spPr>
          <a:xfrm>
            <a:off x="3227332" y="1586799"/>
            <a:ext cx="12076178" cy="3411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3027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Identification of Synonyms and Antonyms</a:t>
            </a:r>
            <a:endParaRPr sz="4400">
              <a:solidFill>
                <a:schemeClr val="dk1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1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9" name="Google Shape;359;p23"/>
          <p:cNvCxnSpPr/>
          <p:nvPr/>
        </p:nvCxnSpPr>
        <p:spPr>
          <a:xfrm>
            <a:off x="2678472" y="4053553"/>
            <a:ext cx="12690401" cy="20227"/>
          </a:xfrm>
          <a:prstGeom prst="straightConnector1">
            <a:avLst/>
          </a:prstGeom>
          <a:noFill/>
          <a:ln cap="flat" cmpd="sng" w="38100">
            <a:solidFill>
              <a:srgbClr val="60504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0" name="Google Shape;360;p23"/>
          <p:cNvCxnSpPr/>
          <p:nvPr/>
        </p:nvCxnSpPr>
        <p:spPr>
          <a:xfrm>
            <a:off x="2743530" y="3968049"/>
            <a:ext cx="0" cy="827487"/>
          </a:xfrm>
          <a:prstGeom prst="straightConnector1">
            <a:avLst/>
          </a:prstGeom>
          <a:noFill/>
          <a:ln cap="flat" cmpd="sng" w="47625">
            <a:solidFill>
              <a:srgbClr val="605048"/>
            </a:solidFill>
            <a:prstDash val="solid"/>
            <a:round/>
            <a:headEnd len="lg" w="lg" type="oval"/>
            <a:tailEnd len="lg" w="lg" type="oval"/>
          </a:ln>
        </p:spPr>
      </p:cxnSp>
      <p:cxnSp>
        <p:nvCxnSpPr>
          <p:cNvPr id="361" name="Google Shape;361;p23"/>
          <p:cNvCxnSpPr/>
          <p:nvPr/>
        </p:nvCxnSpPr>
        <p:spPr>
          <a:xfrm>
            <a:off x="5838702" y="3968049"/>
            <a:ext cx="0" cy="827487"/>
          </a:xfrm>
          <a:prstGeom prst="straightConnector1">
            <a:avLst/>
          </a:prstGeom>
          <a:noFill/>
          <a:ln cap="flat" cmpd="sng" w="47625">
            <a:solidFill>
              <a:srgbClr val="605048"/>
            </a:solidFill>
            <a:prstDash val="solid"/>
            <a:round/>
            <a:headEnd len="lg" w="lg" type="oval"/>
            <a:tailEnd len="lg" w="lg" type="oval"/>
          </a:ln>
        </p:spPr>
      </p:cxnSp>
      <p:cxnSp>
        <p:nvCxnSpPr>
          <p:cNvPr id="362" name="Google Shape;362;p23"/>
          <p:cNvCxnSpPr/>
          <p:nvPr/>
        </p:nvCxnSpPr>
        <p:spPr>
          <a:xfrm>
            <a:off x="9081846" y="3977353"/>
            <a:ext cx="0" cy="827487"/>
          </a:xfrm>
          <a:prstGeom prst="straightConnector1">
            <a:avLst/>
          </a:prstGeom>
          <a:noFill/>
          <a:ln cap="flat" cmpd="sng" w="47625">
            <a:solidFill>
              <a:srgbClr val="605048"/>
            </a:solidFill>
            <a:prstDash val="solid"/>
            <a:round/>
            <a:headEnd len="lg" w="lg" type="oval"/>
            <a:tailEnd len="lg" w="lg" type="oval"/>
          </a:ln>
        </p:spPr>
      </p:cxnSp>
      <p:cxnSp>
        <p:nvCxnSpPr>
          <p:cNvPr id="363" name="Google Shape;363;p23"/>
          <p:cNvCxnSpPr/>
          <p:nvPr/>
        </p:nvCxnSpPr>
        <p:spPr>
          <a:xfrm>
            <a:off x="12301546" y="3968049"/>
            <a:ext cx="0" cy="827487"/>
          </a:xfrm>
          <a:prstGeom prst="straightConnector1">
            <a:avLst/>
          </a:prstGeom>
          <a:noFill/>
          <a:ln cap="flat" cmpd="sng" w="47625">
            <a:solidFill>
              <a:srgbClr val="605048"/>
            </a:solidFill>
            <a:prstDash val="solid"/>
            <a:round/>
            <a:headEnd len="lg" w="lg" type="oval"/>
            <a:tailEnd len="lg" w="lg" type="oval"/>
          </a:ln>
        </p:spPr>
      </p:cxnSp>
      <p:cxnSp>
        <p:nvCxnSpPr>
          <p:cNvPr id="364" name="Google Shape;364;p23"/>
          <p:cNvCxnSpPr/>
          <p:nvPr/>
        </p:nvCxnSpPr>
        <p:spPr>
          <a:xfrm>
            <a:off x="15424406" y="3977353"/>
            <a:ext cx="0" cy="827487"/>
          </a:xfrm>
          <a:prstGeom prst="straightConnector1">
            <a:avLst/>
          </a:prstGeom>
          <a:noFill/>
          <a:ln cap="flat" cmpd="sng" w="47625">
            <a:solidFill>
              <a:srgbClr val="605048"/>
            </a:solidFill>
            <a:prstDash val="solid"/>
            <a:round/>
            <a:headEnd len="lg" w="lg" type="oval"/>
            <a:tailEnd len="lg" w="lg" type="oval"/>
          </a:ln>
        </p:spPr>
      </p:cxnSp>
      <p:sp>
        <p:nvSpPr>
          <p:cNvPr id="365" name="Google Shape;365;p23"/>
          <p:cNvSpPr txBox="1"/>
          <p:nvPr/>
        </p:nvSpPr>
        <p:spPr>
          <a:xfrm>
            <a:off x="4711733" y="5857880"/>
            <a:ext cx="2486677" cy="43832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Understanding the roots, prefixes, and suffixes of words can help you identify synonyms.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The prefix "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-" often indicates the 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opposite meaning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as in "unhappy" (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happy).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400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62">
                <a:solidFill>
                  <a:srgbClr val="605048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762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23"/>
          <p:cNvSpPr txBox="1"/>
          <p:nvPr/>
        </p:nvSpPr>
        <p:spPr>
          <a:xfrm>
            <a:off x="1757801" y="4969619"/>
            <a:ext cx="2331611" cy="419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Context Clues</a:t>
            </a:r>
            <a:endParaRPr sz="27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3"/>
          <p:cNvSpPr txBox="1"/>
          <p:nvPr/>
        </p:nvSpPr>
        <p:spPr>
          <a:xfrm>
            <a:off x="1757801" y="5451612"/>
            <a:ext cx="2475506" cy="32060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2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Context can often provide hints about the meaning of a word and its possible synonyms</a:t>
            </a:r>
            <a:r>
              <a:rPr lang="en-US" sz="2400">
                <a:solidFill>
                  <a:srgbClr val="60504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  <a:p>
            <a:pPr indent="0" lvl="0" marL="0" marR="0" rtl="0" algn="ctr">
              <a:lnSpc>
                <a:spcPct val="102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"The movie was 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fascinating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captivating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.“</a:t>
            </a:r>
            <a:endParaRPr/>
          </a:p>
          <a:p>
            <a:pPr indent="0" lvl="0" marL="0" marR="0" rtl="0" algn="ctr">
              <a:lnSpc>
                <a:spcPct val="102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(Similar Context)  </a:t>
            </a:r>
            <a:endParaRPr sz="24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68" name="Google Shape;368;p23"/>
          <p:cNvGrpSpPr/>
          <p:nvPr/>
        </p:nvGrpSpPr>
        <p:grpSpPr>
          <a:xfrm rot="6608963">
            <a:off x="-1488427" y="7293090"/>
            <a:ext cx="3414429" cy="5057536"/>
            <a:chOff x="0" y="0"/>
            <a:chExt cx="3194191" cy="4731314"/>
          </a:xfrm>
        </p:grpSpPr>
        <p:sp>
          <p:nvSpPr>
            <p:cNvPr id="369" name="Google Shape;369;p23"/>
            <p:cNvSpPr/>
            <p:nvPr/>
          </p:nvSpPr>
          <p:spPr>
            <a:xfrm rot="10800000">
              <a:off x="39511" y="33584"/>
              <a:ext cx="3154680" cy="4697730"/>
            </a:xfrm>
            <a:custGeom>
              <a:rect b="b" l="l" r="r" t="t"/>
              <a:pathLst>
                <a:path extrusionOk="0" h="4697730" w="3154680">
                  <a:moveTo>
                    <a:pt x="0" y="0"/>
                  </a:moveTo>
                  <a:lnTo>
                    <a:pt x="2938780" y="0"/>
                  </a:lnTo>
                  <a:cubicBezTo>
                    <a:pt x="2938780" y="0"/>
                    <a:pt x="2938780" y="43180"/>
                    <a:pt x="2960370" y="86360"/>
                  </a:cubicBezTo>
                  <a:cubicBezTo>
                    <a:pt x="2981960" y="129540"/>
                    <a:pt x="2981960" y="236220"/>
                    <a:pt x="2981960" y="279400"/>
                  </a:cubicBezTo>
                  <a:cubicBezTo>
                    <a:pt x="2981960" y="322580"/>
                    <a:pt x="3068320" y="450850"/>
                    <a:pt x="3068320" y="450850"/>
                  </a:cubicBezTo>
                  <a:cubicBezTo>
                    <a:pt x="3154680" y="579120"/>
                    <a:pt x="3133090" y="730250"/>
                    <a:pt x="3133090" y="772160"/>
                  </a:cubicBezTo>
                  <a:cubicBezTo>
                    <a:pt x="3133090" y="815340"/>
                    <a:pt x="3111500" y="878840"/>
                    <a:pt x="3068320" y="943610"/>
                  </a:cubicBezTo>
                  <a:cubicBezTo>
                    <a:pt x="3025140" y="1008380"/>
                    <a:pt x="3025140" y="1179830"/>
                    <a:pt x="3025140" y="1179830"/>
                  </a:cubicBezTo>
                  <a:lnTo>
                    <a:pt x="3025140" y="1308100"/>
                  </a:lnTo>
                  <a:lnTo>
                    <a:pt x="3025140" y="1436370"/>
                  </a:lnTo>
                  <a:lnTo>
                    <a:pt x="2981960" y="1564641"/>
                  </a:lnTo>
                  <a:lnTo>
                    <a:pt x="3003550" y="1692911"/>
                  </a:lnTo>
                  <a:cubicBezTo>
                    <a:pt x="3003550" y="1692911"/>
                    <a:pt x="3025140" y="1779271"/>
                    <a:pt x="3003550" y="1821181"/>
                  </a:cubicBezTo>
                  <a:cubicBezTo>
                    <a:pt x="2981960" y="1864361"/>
                    <a:pt x="3003550" y="1842771"/>
                    <a:pt x="3003550" y="1864361"/>
                  </a:cubicBezTo>
                  <a:cubicBezTo>
                    <a:pt x="3003550" y="1885951"/>
                    <a:pt x="3003550" y="1929131"/>
                    <a:pt x="3003550" y="1929131"/>
                  </a:cubicBezTo>
                  <a:lnTo>
                    <a:pt x="3003550" y="2166620"/>
                  </a:lnTo>
                  <a:lnTo>
                    <a:pt x="2917190" y="2381250"/>
                  </a:lnTo>
                  <a:lnTo>
                    <a:pt x="2895600" y="2702560"/>
                  </a:lnTo>
                  <a:lnTo>
                    <a:pt x="2852420" y="2960370"/>
                  </a:lnTo>
                  <a:cubicBezTo>
                    <a:pt x="2852420" y="2960370"/>
                    <a:pt x="2852420" y="3281681"/>
                    <a:pt x="2852420" y="3303270"/>
                  </a:cubicBezTo>
                  <a:cubicBezTo>
                    <a:pt x="2852420" y="3324860"/>
                    <a:pt x="2852420" y="3474720"/>
                    <a:pt x="2874010" y="3517901"/>
                  </a:cubicBezTo>
                  <a:cubicBezTo>
                    <a:pt x="2895600" y="3561081"/>
                    <a:pt x="2767330" y="3903981"/>
                    <a:pt x="2767330" y="3903981"/>
                  </a:cubicBezTo>
                  <a:lnTo>
                    <a:pt x="2702560" y="4140201"/>
                  </a:lnTo>
                  <a:cubicBezTo>
                    <a:pt x="2702560" y="4140201"/>
                    <a:pt x="2702560" y="4439921"/>
                    <a:pt x="2680970" y="4504691"/>
                  </a:cubicBezTo>
                  <a:cubicBezTo>
                    <a:pt x="2659380" y="4569461"/>
                    <a:pt x="2594610" y="4611371"/>
                    <a:pt x="2594610" y="4611371"/>
                  </a:cubicBezTo>
                  <a:cubicBezTo>
                    <a:pt x="2594610" y="4611371"/>
                    <a:pt x="2529840" y="4632961"/>
                    <a:pt x="2529840" y="4632961"/>
                  </a:cubicBezTo>
                  <a:cubicBezTo>
                    <a:pt x="2486660" y="4676141"/>
                    <a:pt x="2423160" y="4676141"/>
                    <a:pt x="2423160" y="4676141"/>
                  </a:cubicBezTo>
                  <a:cubicBezTo>
                    <a:pt x="2423160" y="4676141"/>
                    <a:pt x="2273300" y="4697731"/>
                    <a:pt x="2230120" y="4676141"/>
                  </a:cubicBezTo>
                  <a:cubicBezTo>
                    <a:pt x="2186940" y="4654551"/>
                    <a:pt x="2015490" y="4654551"/>
                    <a:pt x="2015490" y="4654551"/>
                  </a:cubicBezTo>
                  <a:cubicBezTo>
                    <a:pt x="1950720" y="4697731"/>
                    <a:pt x="1822450" y="4632961"/>
                    <a:pt x="1822450" y="4632961"/>
                  </a:cubicBezTo>
                  <a:lnTo>
                    <a:pt x="1629410" y="4611371"/>
                  </a:lnTo>
                  <a:cubicBezTo>
                    <a:pt x="1543050" y="4654551"/>
                    <a:pt x="1436370" y="4632961"/>
                    <a:pt x="1436370" y="4632961"/>
                  </a:cubicBezTo>
                  <a:cubicBezTo>
                    <a:pt x="1436370" y="4632961"/>
                    <a:pt x="1329690" y="4632961"/>
                    <a:pt x="1286510" y="4611371"/>
                  </a:cubicBezTo>
                  <a:cubicBezTo>
                    <a:pt x="1243330" y="4589781"/>
                    <a:pt x="1158240" y="4611371"/>
                    <a:pt x="1158240" y="4611371"/>
                  </a:cubicBezTo>
                  <a:lnTo>
                    <a:pt x="1115060" y="4589781"/>
                  </a:lnTo>
                  <a:cubicBezTo>
                    <a:pt x="1071880" y="4611371"/>
                    <a:pt x="1028700" y="4589781"/>
                    <a:pt x="1028700" y="4589781"/>
                  </a:cubicBezTo>
                  <a:cubicBezTo>
                    <a:pt x="985520" y="4546601"/>
                    <a:pt x="835660" y="4546601"/>
                    <a:pt x="835660" y="4546601"/>
                  </a:cubicBezTo>
                  <a:lnTo>
                    <a:pt x="707390" y="4525011"/>
                  </a:lnTo>
                  <a:cubicBezTo>
                    <a:pt x="664210" y="4503421"/>
                    <a:pt x="557530" y="4525011"/>
                    <a:pt x="557530" y="4525011"/>
                  </a:cubicBezTo>
                  <a:cubicBezTo>
                    <a:pt x="557530" y="4525011"/>
                    <a:pt x="386080" y="4568191"/>
                    <a:pt x="299720" y="4568191"/>
                  </a:cubicBezTo>
                  <a:cubicBezTo>
                    <a:pt x="213360" y="4568191"/>
                    <a:pt x="0" y="4525011"/>
                    <a:pt x="0" y="4525011"/>
                  </a:cubicBez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9">
                <a:alphaModFix/>
              </a:blip>
              <a:stretch>
                <a:fillRect b="0" l="-113583" r="-237537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0" y="0"/>
              <a:ext cx="3175000" cy="4719320"/>
            </a:xfrm>
            <a:custGeom>
              <a:rect b="b" l="l" r="r" t="t"/>
              <a:pathLst>
                <a:path extrusionOk="0" h="4719320" w="317500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 rotWithShape="1">
              <a:blip r:embed="rId10">
                <a:alphaModFix/>
              </a:blip>
              <a:stretch>
                <a:fillRect b="0" l="-4321" r="-516" t="-3534"/>
              </a:stretch>
            </a:blipFill>
            <a:ln>
              <a:noFill/>
            </a:ln>
          </p:spPr>
        </p:sp>
      </p:grpSp>
      <p:sp>
        <p:nvSpPr>
          <p:cNvPr id="371" name="Google Shape;371;p23"/>
          <p:cNvSpPr txBox="1"/>
          <p:nvPr/>
        </p:nvSpPr>
        <p:spPr>
          <a:xfrm>
            <a:off x="4711733" y="4947550"/>
            <a:ext cx="2331611" cy="85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Knowledge of Word Roots</a:t>
            </a:r>
            <a:endParaRPr sz="27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3"/>
          <p:cNvSpPr txBox="1"/>
          <p:nvPr/>
        </p:nvSpPr>
        <p:spPr>
          <a:xfrm>
            <a:off x="7892228" y="5857880"/>
            <a:ext cx="2539320" cy="51219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Exposure to various texts helps you encounter words in different contexts, aiding in understanding synonyms.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Reading 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novels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newspapers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academic articles 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will expose you to diverse vocabulary.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400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62">
                <a:solidFill>
                  <a:srgbClr val="605048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762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23"/>
          <p:cNvSpPr txBox="1"/>
          <p:nvPr/>
        </p:nvSpPr>
        <p:spPr>
          <a:xfrm>
            <a:off x="7892228" y="4969619"/>
            <a:ext cx="2331611" cy="85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Practice and Exposure</a:t>
            </a:r>
            <a:endParaRPr sz="27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3"/>
          <p:cNvSpPr txBox="1"/>
          <p:nvPr/>
        </p:nvSpPr>
        <p:spPr>
          <a:xfrm>
            <a:off x="11089248" y="6429384"/>
            <a:ext cx="2611758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Certain prefixes and suffixes indicate 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opposite meanings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Prefixes like "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-" (unhappy), "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-" (disagree), "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-" (inconsistent), and "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anti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-" (antibiotic) often form antonyms.</a:t>
            </a:r>
            <a:endParaRPr sz="24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5" name="Google Shape;375;p23"/>
          <p:cNvSpPr txBox="1"/>
          <p:nvPr/>
        </p:nvSpPr>
        <p:spPr>
          <a:xfrm>
            <a:off x="11164973" y="5029454"/>
            <a:ext cx="2331611" cy="12910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Knowledge of Prefixes and Suffixes</a:t>
            </a:r>
            <a:endParaRPr sz="27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23"/>
          <p:cNvSpPr txBox="1"/>
          <p:nvPr/>
        </p:nvSpPr>
        <p:spPr>
          <a:xfrm>
            <a:off x="14114725" y="6215070"/>
            <a:ext cx="2571737" cy="43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Many words naturally pair with their antonyms in common phrases or idioms.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"The 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tall building 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dwarfed the </a:t>
            </a:r>
            <a:r>
              <a:rPr lang="en-US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small houses 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around it." ("Tall" and "small" are antonyms.)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2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23"/>
          <p:cNvSpPr txBox="1"/>
          <p:nvPr/>
        </p:nvSpPr>
        <p:spPr>
          <a:xfrm>
            <a:off x="14339656" y="4960094"/>
            <a:ext cx="2331611" cy="12910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Understanding Contextual Pairs</a:t>
            </a:r>
            <a:endParaRPr sz="27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23"/>
          <p:cNvSpPr/>
          <p:nvPr/>
        </p:nvSpPr>
        <p:spPr>
          <a:xfrm rot="-6584942">
            <a:off x="14857650" y="8789523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5"/>
                </a:lnTo>
                <a:lnTo>
                  <a:pt x="0" y="38759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24"/>
          <p:cNvSpPr txBox="1"/>
          <p:nvPr/>
        </p:nvSpPr>
        <p:spPr>
          <a:xfrm>
            <a:off x="2158316" y="785783"/>
            <a:ext cx="13971368" cy="14773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605048"/>
                </a:solidFill>
                <a:latin typeface="Algerian"/>
                <a:ea typeface="Algerian"/>
                <a:cs typeface="Algerian"/>
                <a:sym typeface="Algerian"/>
              </a:rPr>
              <a:t>Identify the odd one: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She felt happy and cheerful when she saw her old friends.</a:t>
            </a:r>
            <a:b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 feelings towards the job were a mix of excitement and apathy.</a:t>
            </a:r>
            <a:b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She thanked him warmly and sincerely for his help.</a:t>
            </a:r>
            <a:b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explosion was deafening and thunderous.</a:t>
            </a:r>
            <a:endParaRPr b="1" sz="3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24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6" name="Google Shape;386;p24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7" name="Google Shape;387;p24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8" name="Google Shape;388;p24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25"/>
          <p:cNvSpPr txBox="1"/>
          <p:nvPr/>
        </p:nvSpPr>
        <p:spPr>
          <a:xfrm>
            <a:off x="2158316" y="785783"/>
            <a:ext cx="13971368" cy="14773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605048"/>
                </a:solidFill>
                <a:latin typeface="Algerian"/>
                <a:ea typeface="Algerian"/>
                <a:cs typeface="Algerian"/>
                <a:sym typeface="Algerian"/>
              </a:rPr>
              <a:t>Identify the odd one: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She felt </a:t>
            </a:r>
            <a:r>
              <a:rPr lang="en-US" sz="360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happy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-US" sz="360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cheerful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when she saw her old friends.</a:t>
            </a:r>
            <a:b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6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 feelings towards the job were a mix of </a:t>
            </a:r>
            <a:r>
              <a:rPr lang="en-US" sz="36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excitement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-US" sz="36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apathy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b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She thanked him </a:t>
            </a:r>
            <a:r>
              <a:rPr lang="en-US" sz="360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warmly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-US" sz="360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sincerely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his help.</a:t>
            </a:r>
            <a:b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explosion was </a:t>
            </a:r>
            <a:r>
              <a:rPr lang="en-US" sz="360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deafening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-US" sz="360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thunderous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b="1" sz="3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6" name="Google Shape;396;p25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7" name="Google Shape;397;p25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8" name="Google Shape;398;p25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</p:sp>
      <p:grpSp>
        <p:nvGrpSpPr>
          <p:cNvPr id="404" name="Google Shape;404;p26"/>
          <p:cNvGrpSpPr/>
          <p:nvPr/>
        </p:nvGrpSpPr>
        <p:grpSpPr>
          <a:xfrm rot="-999611">
            <a:off x="5202483" y="2340477"/>
            <a:ext cx="10183769" cy="7053203"/>
            <a:chOff x="0" y="0"/>
            <a:chExt cx="3429000" cy="2374900"/>
          </a:xfrm>
        </p:grpSpPr>
        <p:sp>
          <p:nvSpPr>
            <p:cNvPr id="405" name="Google Shape;405;p26"/>
            <p:cNvSpPr/>
            <p:nvPr/>
          </p:nvSpPr>
          <p:spPr>
            <a:xfrm>
              <a:off x="50800" y="76200"/>
              <a:ext cx="3340100" cy="2235200"/>
            </a:xfrm>
            <a:custGeom>
              <a:rect b="b" l="l" r="r" t="t"/>
              <a:pathLst>
                <a:path extrusionOk="0" h="2235200" w="33401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276" l="0" r="0" t="-277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0" y="0"/>
              <a:ext cx="3429000" cy="2374900"/>
            </a:xfrm>
            <a:custGeom>
              <a:rect b="b" l="l" r="r" t="t"/>
              <a:pathLst>
                <a:path extrusionOk="0" h="2374900" w="34290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11123" l="-2901" r="-2490" t="-10995"/>
              </a:stretch>
            </a:blipFill>
            <a:ln>
              <a:noFill/>
            </a:ln>
          </p:spPr>
        </p:sp>
      </p:grpSp>
      <p:grpSp>
        <p:nvGrpSpPr>
          <p:cNvPr id="407" name="Google Shape;407;p26"/>
          <p:cNvGrpSpPr/>
          <p:nvPr/>
        </p:nvGrpSpPr>
        <p:grpSpPr>
          <a:xfrm rot="-9718871">
            <a:off x="8926914" y="2134899"/>
            <a:ext cx="4754267" cy="7042137"/>
            <a:chOff x="0" y="0"/>
            <a:chExt cx="3194191" cy="4731314"/>
          </a:xfrm>
        </p:grpSpPr>
        <p:sp>
          <p:nvSpPr>
            <p:cNvPr id="408" name="Google Shape;408;p26"/>
            <p:cNvSpPr/>
            <p:nvPr/>
          </p:nvSpPr>
          <p:spPr>
            <a:xfrm rot="10800000">
              <a:off x="39511" y="33584"/>
              <a:ext cx="3154680" cy="4697730"/>
            </a:xfrm>
            <a:custGeom>
              <a:rect b="b" l="l" r="r" t="t"/>
              <a:pathLst>
                <a:path extrusionOk="0" h="4697730" w="3154680">
                  <a:moveTo>
                    <a:pt x="0" y="0"/>
                  </a:moveTo>
                  <a:lnTo>
                    <a:pt x="2938780" y="0"/>
                  </a:lnTo>
                  <a:cubicBezTo>
                    <a:pt x="2938780" y="0"/>
                    <a:pt x="2938780" y="43180"/>
                    <a:pt x="2960370" y="86360"/>
                  </a:cubicBezTo>
                  <a:cubicBezTo>
                    <a:pt x="2981960" y="129540"/>
                    <a:pt x="2981960" y="236220"/>
                    <a:pt x="2981960" y="279400"/>
                  </a:cubicBezTo>
                  <a:cubicBezTo>
                    <a:pt x="2981960" y="322580"/>
                    <a:pt x="3068320" y="450850"/>
                    <a:pt x="3068320" y="450850"/>
                  </a:cubicBezTo>
                  <a:cubicBezTo>
                    <a:pt x="3154680" y="579120"/>
                    <a:pt x="3133090" y="730250"/>
                    <a:pt x="3133090" y="772160"/>
                  </a:cubicBezTo>
                  <a:cubicBezTo>
                    <a:pt x="3133090" y="815340"/>
                    <a:pt x="3111500" y="878840"/>
                    <a:pt x="3068320" y="943610"/>
                  </a:cubicBezTo>
                  <a:cubicBezTo>
                    <a:pt x="3025140" y="1008380"/>
                    <a:pt x="3025140" y="1179830"/>
                    <a:pt x="3025140" y="1179830"/>
                  </a:cubicBezTo>
                  <a:lnTo>
                    <a:pt x="3025140" y="1308100"/>
                  </a:lnTo>
                  <a:lnTo>
                    <a:pt x="3025140" y="1436370"/>
                  </a:lnTo>
                  <a:lnTo>
                    <a:pt x="2981960" y="1564641"/>
                  </a:lnTo>
                  <a:lnTo>
                    <a:pt x="3003550" y="1692911"/>
                  </a:lnTo>
                  <a:cubicBezTo>
                    <a:pt x="3003550" y="1692911"/>
                    <a:pt x="3025140" y="1779271"/>
                    <a:pt x="3003550" y="1821181"/>
                  </a:cubicBezTo>
                  <a:cubicBezTo>
                    <a:pt x="2981960" y="1864361"/>
                    <a:pt x="3003550" y="1842771"/>
                    <a:pt x="3003550" y="1864361"/>
                  </a:cubicBezTo>
                  <a:cubicBezTo>
                    <a:pt x="3003550" y="1885951"/>
                    <a:pt x="3003550" y="1929131"/>
                    <a:pt x="3003550" y="1929131"/>
                  </a:cubicBezTo>
                  <a:lnTo>
                    <a:pt x="3003550" y="2166620"/>
                  </a:lnTo>
                  <a:lnTo>
                    <a:pt x="2917190" y="2381250"/>
                  </a:lnTo>
                  <a:lnTo>
                    <a:pt x="2895600" y="2702560"/>
                  </a:lnTo>
                  <a:lnTo>
                    <a:pt x="2852420" y="2960370"/>
                  </a:lnTo>
                  <a:cubicBezTo>
                    <a:pt x="2852420" y="2960370"/>
                    <a:pt x="2852420" y="3281681"/>
                    <a:pt x="2852420" y="3303270"/>
                  </a:cubicBezTo>
                  <a:cubicBezTo>
                    <a:pt x="2852420" y="3324860"/>
                    <a:pt x="2852420" y="3474720"/>
                    <a:pt x="2874010" y="3517901"/>
                  </a:cubicBezTo>
                  <a:cubicBezTo>
                    <a:pt x="2895600" y="3561081"/>
                    <a:pt x="2767330" y="3903981"/>
                    <a:pt x="2767330" y="3903981"/>
                  </a:cubicBezTo>
                  <a:lnTo>
                    <a:pt x="2702560" y="4140201"/>
                  </a:lnTo>
                  <a:cubicBezTo>
                    <a:pt x="2702560" y="4140201"/>
                    <a:pt x="2702560" y="4439921"/>
                    <a:pt x="2680970" y="4504691"/>
                  </a:cubicBezTo>
                  <a:cubicBezTo>
                    <a:pt x="2659380" y="4569461"/>
                    <a:pt x="2594610" y="4611371"/>
                    <a:pt x="2594610" y="4611371"/>
                  </a:cubicBezTo>
                  <a:cubicBezTo>
                    <a:pt x="2594610" y="4611371"/>
                    <a:pt x="2529840" y="4632961"/>
                    <a:pt x="2529840" y="4632961"/>
                  </a:cubicBezTo>
                  <a:cubicBezTo>
                    <a:pt x="2486660" y="4676141"/>
                    <a:pt x="2423160" y="4676141"/>
                    <a:pt x="2423160" y="4676141"/>
                  </a:cubicBezTo>
                  <a:cubicBezTo>
                    <a:pt x="2423160" y="4676141"/>
                    <a:pt x="2273300" y="4697731"/>
                    <a:pt x="2230120" y="4676141"/>
                  </a:cubicBezTo>
                  <a:cubicBezTo>
                    <a:pt x="2186940" y="4654551"/>
                    <a:pt x="2015490" y="4654551"/>
                    <a:pt x="2015490" y="4654551"/>
                  </a:cubicBezTo>
                  <a:cubicBezTo>
                    <a:pt x="1950720" y="4697731"/>
                    <a:pt x="1822450" y="4632961"/>
                    <a:pt x="1822450" y="4632961"/>
                  </a:cubicBezTo>
                  <a:lnTo>
                    <a:pt x="1629410" y="4611371"/>
                  </a:lnTo>
                  <a:cubicBezTo>
                    <a:pt x="1543050" y="4654551"/>
                    <a:pt x="1436370" y="4632961"/>
                    <a:pt x="1436370" y="4632961"/>
                  </a:cubicBezTo>
                  <a:cubicBezTo>
                    <a:pt x="1436370" y="4632961"/>
                    <a:pt x="1329690" y="4632961"/>
                    <a:pt x="1286510" y="4611371"/>
                  </a:cubicBezTo>
                  <a:cubicBezTo>
                    <a:pt x="1243330" y="4589781"/>
                    <a:pt x="1158240" y="4611371"/>
                    <a:pt x="1158240" y="4611371"/>
                  </a:cubicBezTo>
                  <a:lnTo>
                    <a:pt x="1115060" y="4589781"/>
                  </a:lnTo>
                  <a:cubicBezTo>
                    <a:pt x="1071880" y="4611371"/>
                    <a:pt x="1028700" y="4589781"/>
                    <a:pt x="1028700" y="4589781"/>
                  </a:cubicBezTo>
                  <a:cubicBezTo>
                    <a:pt x="985520" y="4546601"/>
                    <a:pt x="835660" y="4546601"/>
                    <a:pt x="835660" y="4546601"/>
                  </a:cubicBezTo>
                  <a:lnTo>
                    <a:pt x="707390" y="4525011"/>
                  </a:lnTo>
                  <a:cubicBezTo>
                    <a:pt x="664210" y="4503421"/>
                    <a:pt x="557530" y="4525011"/>
                    <a:pt x="557530" y="4525011"/>
                  </a:cubicBezTo>
                  <a:cubicBezTo>
                    <a:pt x="557530" y="4525011"/>
                    <a:pt x="386080" y="4568191"/>
                    <a:pt x="299720" y="4568191"/>
                  </a:cubicBezTo>
                  <a:cubicBezTo>
                    <a:pt x="213360" y="4568191"/>
                    <a:pt x="0" y="4525011"/>
                    <a:pt x="0" y="4525011"/>
                  </a:cubicBez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-113583" r="-237537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6"/>
            <p:cNvSpPr/>
            <p:nvPr/>
          </p:nvSpPr>
          <p:spPr>
            <a:xfrm>
              <a:off x="0" y="0"/>
              <a:ext cx="3175000" cy="4719320"/>
            </a:xfrm>
            <a:custGeom>
              <a:rect b="b" l="l" r="r" t="t"/>
              <a:pathLst>
                <a:path extrusionOk="0" h="4719320" w="317500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0" l="-4321" r="-516" t="-3534"/>
              </a:stretch>
            </a:blipFill>
            <a:ln>
              <a:noFill/>
            </a:ln>
          </p:spPr>
        </p:sp>
      </p:grpSp>
      <p:sp>
        <p:nvSpPr>
          <p:cNvPr id="410" name="Google Shape;410;p26"/>
          <p:cNvSpPr/>
          <p:nvPr/>
        </p:nvSpPr>
        <p:spPr>
          <a:xfrm rot="-421960">
            <a:off x="1172839" y="1447934"/>
            <a:ext cx="11489065" cy="8305899"/>
          </a:xfrm>
          <a:custGeom>
            <a:rect b="b" l="l" r="r" t="t"/>
            <a:pathLst>
              <a:path extrusionOk="0" h="8305899" w="11302659">
                <a:moveTo>
                  <a:pt x="0" y="0"/>
                </a:moveTo>
                <a:lnTo>
                  <a:pt x="11302660" y="0"/>
                </a:lnTo>
                <a:lnTo>
                  <a:pt x="11302660" y="8305899"/>
                </a:lnTo>
                <a:lnTo>
                  <a:pt x="0" y="83058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1" name="Google Shape;411;p26"/>
          <p:cNvSpPr txBox="1"/>
          <p:nvPr/>
        </p:nvSpPr>
        <p:spPr>
          <a:xfrm rot="-471420">
            <a:off x="1463441" y="1948640"/>
            <a:ext cx="8764046" cy="7763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Ways to Improve Your Vocabulary 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a Reading Habit: 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 come across new words while reading a novel or a newspaper article.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Dictionary and Thesaurus: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Dictionaries can help students to learn about root words, related words, and antonyms.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Word Games: 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Word games such as scrabble are useful for students to expand and enhance their vocabulary. 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Flashcards: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Through flashcards they can make a number of words everyday to increase their vocabulary.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new Words in Conversation: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They can use the words that they learn from reading or while watching TV in their conversation to remember them.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310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26"/>
          <p:cNvSpPr/>
          <p:nvPr/>
        </p:nvSpPr>
        <p:spPr>
          <a:xfrm rot="8718388">
            <a:off x="11706094" y="6808311"/>
            <a:ext cx="12128005" cy="7794293"/>
          </a:xfrm>
          <a:custGeom>
            <a:rect b="b" l="l" r="r" t="t"/>
            <a:pathLst>
              <a:path extrusionOk="0" h="7794293" w="12128005">
                <a:moveTo>
                  <a:pt x="0" y="0"/>
                </a:moveTo>
                <a:lnTo>
                  <a:pt x="12128005" y="0"/>
                </a:lnTo>
                <a:lnTo>
                  <a:pt x="12128005" y="7794294"/>
                </a:lnTo>
                <a:lnTo>
                  <a:pt x="0" y="77942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13" name="Google Shape;413;p26"/>
          <p:cNvGrpSpPr/>
          <p:nvPr/>
        </p:nvGrpSpPr>
        <p:grpSpPr>
          <a:xfrm rot="588402">
            <a:off x="10424312" y="3730792"/>
            <a:ext cx="4870333" cy="4833662"/>
            <a:chOff x="0" y="0"/>
            <a:chExt cx="6493777" cy="6444882"/>
          </a:xfrm>
        </p:grpSpPr>
        <p:sp>
          <p:nvSpPr>
            <p:cNvPr id="414" name="Google Shape;414;p26"/>
            <p:cNvSpPr/>
            <p:nvPr/>
          </p:nvSpPr>
          <p:spPr>
            <a:xfrm>
              <a:off x="0" y="0"/>
              <a:ext cx="6493777" cy="6444882"/>
            </a:xfrm>
            <a:custGeom>
              <a:rect b="b" l="l" r="r" t="t"/>
              <a:pathLst>
                <a:path extrusionOk="0" h="6444882" w="6493777">
                  <a:moveTo>
                    <a:pt x="0" y="0"/>
                  </a:moveTo>
                  <a:lnTo>
                    <a:pt x="6493777" y="0"/>
                  </a:lnTo>
                  <a:lnTo>
                    <a:pt x="6493777" y="6444882"/>
                  </a:lnTo>
                  <a:lnTo>
                    <a:pt x="0" y="644488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0">
                <a:alphaModFix/>
              </a:blip>
              <a:stretch>
                <a:fillRect b="-7754" l="-32864" r="-29903" t="-4173"/>
              </a:stretch>
            </a:blipFill>
            <a:ln>
              <a:noFill/>
            </a:ln>
          </p:spPr>
        </p:sp>
        <p:sp>
          <p:nvSpPr>
            <p:cNvPr id="415" name="Google Shape;415;p26"/>
            <p:cNvSpPr/>
            <p:nvPr/>
          </p:nvSpPr>
          <p:spPr>
            <a:xfrm>
              <a:off x="450293" y="457936"/>
              <a:ext cx="5587881" cy="5553872"/>
            </a:xfrm>
            <a:custGeom>
              <a:rect b="b" l="l" r="r" t="t"/>
              <a:pathLst>
                <a:path extrusionOk="0" h="5553872" w="5587881">
                  <a:moveTo>
                    <a:pt x="0" y="0"/>
                  </a:moveTo>
                  <a:lnTo>
                    <a:pt x="5587881" y="0"/>
                  </a:lnTo>
                  <a:lnTo>
                    <a:pt x="5587881" y="5553872"/>
                  </a:lnTo>
                  <a:lnTo>
                    <a:pt x="0" y="555387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1">
                <a:alphaModFix/>
              </a:blip>
              <a:stretch>
                <a:fillRect b="0" l="-24870" r="-24870" t="0"/>
              </a:stretch>
            </a:blipFill>
            <a:ln>
              <a:noFill/>
            </a:ln>
          </p:spPr>
        </p:sp>
      </p:grpSp>
      <p:sp>
        <p:nvSpPr>
          <p:cNvPr id="416" name="Google Shape;416;p26"/>
          <p:cNvSpPr/>
          <p:nvPr/>
        </p:nvSpPr>
        <p:spPr>
          <a:xfrm rot="-3251596">
            <a:off x="16227377" y="-1064677"/>
            <a:ext cx="3085439" cy="7167733"/>
          </a:xfrm>
          <a:custGeom>
            <a:rect b="b" l="l" r="r" t="t"/>
            <a:pathLst>
              <a:path extrusionOk="0" h="7167733" w="3085439">
                <a:moveTo>
                  <a:pt x="0" y="0"/>
                </a:moveTo>
                <a:lnTo>
                  <a:pt x="3085439" y="0"/>
                </a:lnTo>
                <a:lnTo>
                  <a:pt x="3085439" y="7167733"/>
                </a:lnTo>
                <a:lnTo>
                  <a:pt x="0" y="71677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-36932" r="-17835" t="0"/>
            </a:stretch>
          </a:blipFill>
          <a:ln>
            <a:noFill/>
          </a:ln>
        </p:spPr>
      </p:sp>
      <p:sp>
        <p:nvSpPr>
          <p:cNvPr id="417" name="Google Shape;417;p26"/>
          <p:cNvSpPr/>
          <p:nvPr/>
        </p:nvSpPr>
        <p:spPr>
          <a:xfrm rot="-856592">
            <a:off x="15465896" y="7138800"/>
            <a:ext cx="3586808" cy="5383577"/>
          </a:xfrm>
          <a:custGeom>
            <a:rect b="b" l="l" r="r" t="t"/>
            <a:pathLst>
              <a:path extrusionOk="0" h="5383577" w="3586808">
                <a:moveTo>
                  <a:pt x="0" y="0"/>
                </a:moveTo>
                <a:lnTo>
                  <a:pt x="3586808" y="0"/>
                </a:lnTo>
                <a:lnTo>
                  <a:pt x="3586808" y="5383577"/>
                </a:lnTo>
                <a:lnTo>
                  <a:pt x="0" y="53835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8" name="Google Shape;418;p26"/>
          <p:cNvSpPr/>
          <p:nvPr/>
        </p:nvSpPr>
        <p:spPr>
          <a:xfrm rot="27259">
            <a:off x="11791544" y="2861740"/>
            <a:ext cx="1077748" cy="1098342"/>
          </a:xfrm>
          <a:custGeom>
            <a:rect b="b" l="l" r="r" t="t"/>
            <a:pathLst>
              <a:path extrusionOk="0" h="1098342" w="1077748">
                <a:moveTo>
                  <a:pt x="0" y="0"/>
                </a:moveTo>
                <a:lnTo>
                  <a:pt x="1077748" y="0"/>
                </a:lnTo>
                <a:lnTo>
                  <a:pt x="1077748" y="1098342"/>
                </a:lnTo>
                <a:lnTo>
                  <a:pt x="0" y="10983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9" name="Google Shape;419;p26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0" name="Google Shape;420;p26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21" name="Google Shape;421;p26"/>
          <p:cNvSpPr txBox="1"/>
          <p:nvPr/>
        </p:nvSpPr>
        <p:spPr>
          <a:xfrm rot="-260771">
            <a:off x="1646524" y="5477738"/>
            <a:ext cx="9018614" cy="15106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How to Expand Your Vocabulary: 14 Steps (with Pictures) - wikiHow" id="422" name="Google Shape;422;p26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How to Expand Your Vocabulary: 14 Steps (with Pictures) - wikiHow" id="423" name="Google Shape;423;p26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63d254b9d42196dbf5d34b39_How to Write Well by Improving Your Vocabulary.jpg" id="424" name="Google Shape;424;p26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 rot="609005">
            <a:off x="10710554" y="4122547"/>
            <a:ext cx="4263083" cy="4191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</p:sp>
      <p:grpSp>
        <p:nvGrpSpPr>
          <p:cNvPr id="430" name="Google Shape;430;p27"/>
          <p:cNvGrpSpPr/>
          <p:nvPr/>
        </p:nvGrpSpPr>
        <p:grpSpPr>
          <a:xfrm rot="275401">
            <a:off x="3222365" y="963515"/>
            <a:ext cx="12070546" cy="8359971"/>
            <a:chOff x="0" y="0"/>
            <a:chExt cx="3429000" cy="2374900"/>
          </a:xfrm>
        </p:grpSpPr>
        <p:sp>
          <p:nvSpPr>
            <p:cNvPr id="431" name="Google Shape;431;p27"/>
            <p:cNvSpPr/>
            <p:nvPr/>
          </p:nvSpPr>
          <p:spPr>
            <a:xfrm>
              <a:off x="50800" y="76200"/>
              <a:ext cx="3340100" cy="2235200"/>
            </a:xfrm>
            <a:custGeom>
              <a:rect b="b" l="l" r="r" t="t"/>
              <a:pathLst>
                <a:path extrusionOk="0" h="2235200" w="33401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7"/>
            <p:cNvSpPr/>
            <p:nvPr/>
          </p:nvSpPr>
          <p:spPr>
            <a:xfrm>
              <a:off x="0" y="0"/>
              <a:ext cx="3429000" cy="2374900"/>
            </a:xfrm>
            <a:custGeom>
              <a:rect b="b" l="l" r="r" t="t"/>
              <a:pathLst>
                <a:path extrusionOk="0" h="2374900" w="34290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11123" l="-2901" r="-2490" t="-10995"/>
              </a:stretch>
            </a:blipFill>
            <a:ln>
              <a:noFill/>
            </a:ln>
          </p:spPr>
        </p:sp>
      </p:grpSp>
      <p:grpSp>
        <p:nvGrpSpPr>
          <p:cNvPr id="433" name="Google Shape;433;p27"/>
          <p:cNvGrpSpPr/>
          <p:nvPr/>
        </p:nvGrpSpPr>
        <p:grpSpPr>
          <a:xfrm rot="-2183834">
            <a:off x="2786027" y="2157359"/>
            <a:ext cx="9169826" cy="6350954"/>
            <a:chOff x="0" y="0"/>
            <a:chExt cx="3429000" cy="2374900"/>
          </a:xfrm>
        </p:grpSpPr>
        <p:sp>
          <p:nvSpPr>
            <p:cNvPr id="434" name="Google Shape;434;p27"/>
            <p:cNvSpPr/>
            <p:nvPr/>
          </p:nvSpPr>
          <p:spPr>
            <a:xfrm>
              <a:off x="50800" y="76200"/>
              <a:ext cx="3340100" cy="2235200"/>
            </a:xfrm>
            <a:custGeom>
              <a:rect b="b" l="l" r="r" t="t"/>
              <a:pathLst>
                <a:path extrusionOk="0" h="2235200" w="33401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-276" l="0" r="0" t="-277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7"/>
            <p:cNvSpPr/>
            <p:nvPr/>
          </p:nvSpPr>
          <p:spPr>
            <a:xfrm>
              <a:off x="0" y="0"/>
              <a:ext cx="3429000" cy="2374900"/>
            </a:xfrm>
            <a:custGeom>
              <a:rect b="b" l="l" r="r" t="t"/>
              <a:pathLst>
                <a:path extrusionOk="0" h="2374900" w="34290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-11123" l="-2901" r="-2490" t="-10995"/>
              </a:stretch>
            </a:blipFill>
            <a:ln>
              <a:noFill/>
            </a:ln>
          </p:spPr>
        </p:sp>
      </p:grpSp>
      <p:grpSp>
        <p:nvGrpSpPr>
          <p:cNvPr id="436" name="Google Shape;436;p27"/>
          <p:cNvGrpSpPr/>
          <p:nvPr/>
        </p:nvGrpSpPr>
        <p:grpSpPr>
          <a:xfrm rot="-10101156">
            <a:off x="10761619" y="1058072"/>
            <a:ext cx="4951706" cy="7334588"/>
            <a:chOff x="0" y="0"/>
            <a:chExt cx="3194191" cy="4731314"/>
          </a:xfrm>
        </p:grpSpPr>
        <p:sp>
          <p:nvSpPr>
            <p:cNvPr id="437" name="Google Shape;437;p27"/>
            <p:cNvSpPr/>
            <p:nvPr/>
          </p:nvSpPr>
          <p:spPr>
            <a:xfrm rot="10800000">
              <a:off x="39511" y="33584"/>
              <a:ext cx="3154680" cy="4697730"/>
            </a:xfrm>
            <a:custGeom>
              <a:rect b="b" l="l" r="r" t="t"/>
              <a:pathLst>
                <a:path extrusionOk="0" h="4697730" w="3154680">
                  <a:moveTo>
                    <a:pt x="0" y="0"/>
                  </a:moveTo>
                  <a:lnTo>
                    <a:pt x="2938780" y="0"/>
                  </a:lnTo>
                  <a:cubicBezTo>
                    <a:pt x="2938780" y="0"/>
                    <a:pt x="2938780" y="43180"/>
                    <a:pt x="2960370" y="86360"/>
                  </a:cubicBezTo>
                  <a:cubicBezTo>
                    <a:pt x="2981960" y="129540"/>
                    <a:pt x="2981960" y="236220"/>
                    <a:pt x="2981960" y="279400"/>
                  </a:cubicBezTo>
                  <a:cubicBezTo>
                    <a:pt x="2981960" y="322580"/>
                    <a:pt x="3068320" y="450850"/>
                    <a:pt x="3068320" y="450850"/>
                  </a:cubicBezTo>
                  <a:cubicBezTo>
                    <a:pt x="3154680" y="579120"/>
                    <a:pt x="3133090" y="730250"/>
                    <a:pt x="3133090" y="772160"/>
                  </a:cubicBezTo>
                  <a:cubicBezTo>
                    <a:pt x="3133090" y="815340"/>
                    <a:pt x="3111500" y="878840"/>
                    <a:pt x="3068320" y="943610"/>
                  </a:cubicBezTo>
                  <a:cubicBezTo>
                    <a:pt x="3025140" y="1008380"/>
                    <a:pt x="3025140" y="1179830"/>
                    <a:pt x="3025140" y="1179830"/>
                  </a:cubicBezTo>
                  <a:lnTo>
                    <a:pt x="3025140" y="1308100"/>
                  </a:lnTo>
                  <a:lnTo>
                    <a:pt x="3025140" y="1436370"/>
                  </a:lnTo>
                  <a:lnTo>
                    <a:pt x="2981960" y="1564641"/>
                  </a:lnTo>
                  <a:lnTo>
                    <a:pt x="3003550" y="1692911"/>
                  </a:lnTo>
                  <a:cubicBezTo>
                    <a:pt x="3003550" y="1692911"/>
                    <a:pt x="3025140" y="1779271"/>
                    <a:pt x="3003550" y="1821181"/>
                  </a:cubicBezTo>
                  <a:cubicBezTo>
                    <a:pt x="2981960" y="1864361"/>
                    <a:pt x="3003550" y="1842771"/>
                    <a:pt x="3003550" y="1864361"/>
                  </a:cubicBezTo>
                  <a:cubicBezTo>
                    <a:pt x="3003550" y="1885951"/>
                    <a:pt x="3003550" y="1929131"/>
                    <a:pt x="3003550" y="1929131"/>
                  </a:cubicBezTo>
                  <a:lnTo>
                    <a:pt x="3003550" y="2166620"/>
                  </a:lnTo>
                  <a:lnTo>
                    <a:pt x="2917190" y="2381250"/>
                  </a:lnTo>
                  <a:lnTo>
                    <a:pt x="2895600" y="2702560"/>
                  </a:lnTo>
                  <a:lnTo>
                    <a:pt x="2852420" y="2960370"/>
                  </a:lnTo>
                  <a:cubicBezTo>
                    <a:pt x="2852420" y="2960370"/>
                    <a:pt x="2852420" y="3281681"/>
                    <a:pt x="2852420" y="3303270"/>
                  </a:cubicBezTo>
                  <a:cubicBezTo>
                    <a:pt x="2852420" y="3324860"/>
                    <a:pt x="2852420" y="3474720"/>
                    <a:pt x="2874010" y="3517901"/>
                  </a:cubicBezTo>
                  <a:cubicBezTo>
                    <a:pt x="2895600" y="3561081"/>
                    <a:pt x="2767330" y="3903981"/>
                    <a:pt x="2767330" y="3903981"/>
                  </a:cubicBezTo>
                  <a:lnTo>
                    <a:pt x="2702560" y="4140201"/>
                  </a:lnTo>
                  <a:cubicBezTo>
                    <a:pt x="2702560" y="4140201"/>
                    <a:pt x="2702560" y="4439921"/>
                    <a:pt x="2680970" y="4504691"/>
                  </a:cubicBezTo>
                  <a:cubicBezTo>
                    <a:pt x="2659380" y="4569461"/>
                    <a:pt x="2594610" y="4611371"/>
                    <a:pt x="2594610" y="4611371"/>
                  </a:cubicBezTo>
                  <a:cubicBezTo>
                    <a:pt x="2594610" y="4611371"/>
                    <a:pt x="2529840" y="4632961"/>
                    <a:pt x="2529840" y="4632961"/>
                  </a:cubicBezTo>
                  <a:cubicBezTo>
                    <a:pt x="2486660" y="4676141"/>
                    <a:pt x="2423160" y="4676141"/>
                    <a:pt x="2423160" y="4676141"/>
                  </a:cubicBezTo>
                  <a:cubicBezTo>
                    <a:pt x="2423160" y="4676141"/>
                    <a:pt x="2273300" y="4697731"/>
                    <a:pt x="2230120" y="4676141"/>
                  </a:cubicBezTo>
                  <a:cubicBezTo>
                    <a:pt x="2186940" y="4654551"/>
                    <a:pt x="2015490" y="4654551"/>
                    <a:pt x="2015490" y="4654551"/>
                  </a:cubicBezTo>
                  <a:cubicBezTo>
                    <a:pt x="1950720" y="4697731"/>
                    <a:pt x="1822450" y="4632961"/>
                    <a:pt x="1822450" y="4632961"/>
                  </a:cubicBezTo>
                  <a:lnTo>
                    <a:pt x="1629410" y="4611371"/>
                  </a:lnTo>
                  <a:cubicBezTo>
                    <a:pt x="1543050" y="4654551"/>
                    <a:pt x="1436370" y="4632961"/>
                    <a:pt x="1436370" y="4632961"/>
                  </a:cubicBezTo>
                  <a:cubicBezTo>
                    <a:pt x="1436370" y="4632961"/>
                    <a:pt x="1329690" y="4632961"/>
                    <a:pt x="1286510" y="4611371"/>
                  </a:cubicBezTo>
                  <a:cubicBezTo>
                    <a:pt x="1243330" y="4589781"/>
                    <a:pt x="1158240" y="4611371"/>
                    <a:pt x="1158240" y="4611371"/>
                  </a:cubicBezTo>
                  <a:lnTo>
                    <a:pt x="1115060" y="4589781"/>
                  </a:lnTo>
                  <a:cubicBezTo>
                    <a:pt x="1071880" y="4611371"/>
                    <a:pt x="1028700" y="4589781"/>
                    <a:pt x="1028700" y="4589781"/>
                  </a:cubicBezTo>
                  <a:cubicBezTo>
                    <a:pt x="985520" y="4546601"/>
                    <a:pt x="835660" y="4546601"/>
                    <a:pt x="835660" y="4546601"/>
                  </a:cubicBezTo>
                  <a:lnTo>
                    <a:pt x="707390" y="4525011"/>
                  </a:lnTo>
                  <a:cubicBezTo>
                    <a:pt x="664210" y="4503421"/>
                    <a:pt x="557530" y="4525011"/>
                    <a:pt x="557530" y="4525011"/>
                  </a:cubicBezTo>
                  <a:cubicBezTo>
                    <a:pt x="557530" y="4525011"/>
                    <a:pt x="386080" y="4568191"/>
                    <a:pt x="299720" y="4568191"/>
                  </a:cubicBezTo>
                  <a:cubicBezTo>
                    <a:pt x="213360" y="4568191"/>
                    <a:pt x="0" y="4525011"/>
                    <a:pt x="0" y="4525011"/>
                  </a:cubicBez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0" l="-113583" r="-237537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7"/>
            <p:cNvSpPr/>
            <p:nvPr/>
          </p:nvSpPr>
          <p:spPr>
            <a:xfrm>
              <a:off x="0" y="0"/>
              <a:ext cx="3175000" cy="4719320"/>
            </a:xfrm>
            <a:custGeom>
              <a:rect b="b" l="l" r="r" t="t"/>
              <a:pathLst>
                <a:path extrusionOk="0" h="4719320" w="317500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-4321" r="-516" t="-3534"/>
              </a:stretch>
            </a:blipFill>
            <a:ln>
              <a:noFill/>
            </a:ln>
          </p:spPr>
        </p:sp>
      </p:grpSp>
      <p:sp>
        <p:nvSpPr>
          <p:cNvPr id="439" name="Google Shape;439;p27"/>
          <p:cNvSpPr/>
          <p:nvPr/>
        </p:nvSpPr>
        <p:spPr>
          <a:xfrm rot="-296991">
            <a:off x="3055702" y="1435689"/>
            <a:ext cx="12128005" cy="7794293"/>
          </a:xfrm>
          <a:custGeom>
            <a:rect b="b" l="l" r="r" t="t"/>
            <a:pathLst>
              <a:path extrusionOk="0" h="7794293" w="12128005">
                <a:moveTo>
                  <a:pt x="0" y="0"/>
                </a:moveTo>
                <a:lnTo>
                  <a:pt x="12128006" y="0"/>
                </a:lnTo>
                <a:lnTo>
                  <a:pt x="12128006" y="7794293"/>
                </a:lnTo>
                <a:lnTo>
                  <a:pt x="0" y="77942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40" name="Google Shape;440;p27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41" name="Google Shape;441;p27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42" name="Google Shape;442;p27"/>
          <p:cNvSpPr/>
          <p:nvPr/>
        </p:nvSpPr>
        <p:spPr>
          <a:xfrm rot="1025603">
            <a:off x="-1458512" y="7218919"/>
            <a:ext cx="4019186" cy="6136162"/>
          </a:xfrm>
          <a:custGeom>
            <a:rect b="b" l="l" r="r" t="t"/>
            <a:pathLst>
              <a:path extrusionOk="0" h="6136162" w="4019186">
                <a:moveTo>
                  <a:pt x="0" y="0"/>
                </a:moveTo>
                <a:lnTo>
                  <a:pt x="4019186" y="0"/>
                </a:lnTo>
                <a:lnTo>
                  <a:pt x="4019186" y="6136162"/>
                </a:lnTo>
                <a:lnTo>
                  <a:pt x="0" y="61361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43" name="Google Shape;443;p27"/>
          <p:cNvSpPr/>
          <p:nvPr/>
        </p:nvSpPr>
        <p:spPr>
          <a:xfrm>
            <a:off x="15623574" y="7528621"/>
            <a:ext cx="3318508" cy="4047821"/>
          </a:xfrm>
          <a:custGeom>
            <a:rect b="b" l="l" r="r" t="t"/>
            <a:pathLst>
              <a:path extrusionOk="0" h="4047821" w="3318508">
                <a:moveTo>
                  <a:pt x="0" y="0"/>
                </a:moveTo>
                <a:lnTo>
                  <a:pt x="3318509" y="0"/>
                </a:lnTo>
                <a:lnTo>
                  <a:pt x="3318509" y="4047821"/>
                </a:lnTo>
                <a:lnTo>
                  <a:pt x="0" y="40478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44" name="Google Shape;444;p27"/>
          <p:cNvSpPr txBox="1"/>
          <p:nvPr/>
        </p:nvSpPr>
        <p:spPr>
          <a:xfrm rot="-295103">
            <a:off x="4973850" y="3540743"/>
            <a:ext cx="8360231" cy="34905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647">
                <a:solidFill>
                  <a:srgbClr val="605048"/>
                </a:solidFill>
                <a:latin typeface="Arial"/>
                <a:ea typeface="Arial"/>
                <a:cs typeface="Arial"/>
                <a:sym typeface="Arial"/>
              </a:rPr>
              <a:t>Thank</a:t>
            </a:r>
            <a:endParaRPr/>
          </a:p>
          <a:p>
            <a:pPr indent="0" lvl="0" marL="0" marR="0" rtl="0" algn="ctr">
              <a:lnSpc>
                <a:spcPct val="9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647">
                <a:solidFill>
                  <a:srgbClr val="605048"/>
                </a:solidFill>
                <a:latin typeface="Arial"/>
                <a:ea typeface="Arial"/>
                <a:cs typeface="Arial"/>
                <a:sym typeface="Arial"/>
              </a:rPr>
              <a:t>you</a:t>
            </a:r>
            <a:endParaRPr/>
          </a:p>
        </p:txBody>
      </p:sp>
      <p:sp>
        <p:nvSpPr>
          <p:cNvPr id="445" name="Google Shape;445;p27"/>
          <p:cNvSpPr/>
          <p:nvPr/>
        </p:nvSpPr>
        <p:spPr>
          <a:xfrm rot="27259">
            <a:off x="8362120" y="1566278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2158316" y="785783"/>
            <a:ext cx="13971368" cy="13849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605048"/>
                </a:solidFill>
                <a:latin typeface="Algerian"/>
                <a:ea typeface="Algerian"/>
                <a:cs typeface="Algerian"/>
                <a:sym typeface="Algerian"/>
              </a:rPr>
              <a:t>Synonyms</a:t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Synonyms are words that have similar or identical meanings.</a:t>
            </a:r>
            <a:endParaRPr/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instance,</a:t>
            </a:r>
            <a:r>
              <a:rPr b="1" lang="en-US" sz="66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Happy</a:t>
            </a:r>
            <a:r>
              <a:rPr b="1" lang="en-US" sz="6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joyful, pleased, delighted.</a:t>
            </a:r>
            <a:endParaRPr b="1" sz="6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p3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2" name="Google Shape;122;p3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3" name="Google Shape;123;p3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4"/>
          <p:cNvSpPr txBox="1"/>
          <p:nvPr/>
        </p:nvSpPr>
        <p:spPr>
          <a:xfrm>
            <a:off x="2158316" y="785783"/>
            <a:ext cx="13971368" cy="64633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4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4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4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4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descr="WhatsApp Image 2024-07-18 at 3.21.50 PM.jpeg" id="134" name="Google Shape;134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500134" y="1357286"/>
            <a:ext cx="14716228" cy="7429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5"/>
          <p:cNvSpPr txBox="1"/>
          <p:nvPr/>
        </p:nvSpPr>
        <p:spPr>
          <a:xfrm>
            <a:off x="2158316" y="785783"/>
            <a:ext cx="13971368" cy="64633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2" name="Google Shape;142;p5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3" name="Google Shape;143;p5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4" name="Google Shape;144;p5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descr="Synonym Definition: What are Synonyms and How to use them?" id="145" name="Google Shape;145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143076" y="1000096"/>
            <a:ext cx="13930410" cy="7929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6"/>
          <p:cNvSpPr txBox="1"/>
          <p:nvPr/>
        </p:nvSpPr>
        <p:spPr>
          <a:xfrm>
            <a:off x="2158316" y="785783"/>
            <a:ext cx="13971368" cy="156966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605048"/>
                </a:solidFill>
                <a:latin typeface="Algerian"/>
                <a:ea typeface="Algerian"/>
                <a:cs typeface="Algerian"/>
                <a:sym typeface="Algerian"/>
              </a:rPr>
              <a:t>What is a synonym for “diligent”?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Lazy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Indifferent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Industrious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Negligent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6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3" name="Google Shape;153;p6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p6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p6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"/>
          <p:cNvSpPr txBox="1"/>
          <p:nvPr/>
        </p:nvSpPr>
        <p:spPr>
          <a:xfrm>
            <a:off x="2158316" y="785783"/>
            <a:ext cx="13971368" cy="156966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605048"/>
                </a:solidFill>
                <a:latin typeface="Algerian"/>
                <a:ea typeface="Algerian"/>
                <a:cs typeface="Algerian"/>
                <a:sym typeface="Algerian"/>
              </a:rPr>
              <a:t>What is a synonym for “diligent”?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Lazy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Indifferent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Industrious</a:t>
            </a:r>
            <a:b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Negligent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7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3" name="Google Shape;163;p7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7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7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8"/>
          <p:cNvSpPr txBox="1"/>
          <p:nvPr/>
        </p:nvSpPr>
        <p:spPr>
          <a:xfrm>
            <a:off x="2158316" y="785783"/>
            <a:ext cx="13971368" cy="175432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494429"/>
                </a:solidFill>
                <a:latin typeface="Algerian"/>
                <a:ea typeface="Algerian"/>
                <a:cs typeface="Algerian"/>
                <a:sym typeface="Algerian"/>
              </a:rPr>
              <a:t>Which word is a synonym for "large"?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Tiny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Huge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Small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Little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8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3" name="Google Shape;173;p8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8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5" name="Google Shape;175;p8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883" l="0" r="0" t="-3888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9"/>
          <p:cNvSpPr txBox="1"/>
          <p:nvPr/>
        </p:nvSpPr>
        <p:spPr>
          <a:xfrm>
            <a:off x="2158316" y="785783"/>
            <a:ext cx="13971368" cy="175432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494429"/>
                </a:solidFill>
                <a:latin typeface="Algerian"/>
                <a:ea typeface="Algerian"/>
                <a:cs typeface="Algerian"/>
                <a:sym typeface="Algerian"/>
              </a:rPr>
              <a:t>Which word is a synonym for "large"?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A) Tiny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B) Huge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C) Small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D) Little</a:t>
            </a:r>
            <a:endParaRPr/>
          </a:p>
          <a:p>
            <a:pPr indent="0" lvl="0" marL="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-1143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b="1" sz="60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762000" lvl="0" marL="1143000" marR="0" rtl="0" algn="l">
              <a:lnSpc>
                <a:spcPct val="1203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 b="1" sz="60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82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605048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indent="0" lvl="0" marL="0" marR="0" rtl="0" algn="ctr">
              <a:lnSpc>
                <a:spcPct val="1093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600">
              <a:solidFill>
                <a:srgbClr val="60504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3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255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1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7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99">
              <a:solidFill>
                <a:srgbClr val="60504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9"/>
          <p:cNvSpPr/>
          <p:nvPr/>
        </p:nvSpPr>
        <p:spPr>
          <a:xfrm rot="-3569674">
            <a:off x="-2435523" y="-1078537"/>
            <a:ext cx="3944942" cy="3875906"/>
          </a:xfrm>
          <a:custGeom>
            <a:rect b="b" l="l" r="r" t="t"/>
            <a:pathLst>
              <a:path extrusionOk="0" h="3875906" w="3944942">
                <a:moveTo>
                  <a:pt x="0" y="0"/>
                </a:moveTo>
                <a:lnTo>
                  <a:pt x="3944943" y="0"/>
                </a:lnTo>
                <a:lnTo>
                  <a:pt x="3944943" y="3875906"/>
                </a:lnTo>
                <a:lnTo>
                  <a:pt x="0" y="3875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3" name="Google Shape;183;p9"/>
          <p:cNvSpPr/>
          <p:nvPr/>
        </p:nvSpPr>
        <p:spPr>
          <a:xfrm flipH="1" rot="-873034">
            <a:off x="14576986" y="5822567"/>
            <a:ext cx="4576731" cy="6869390"/>
          </a:xfrm>
          <a:custGeom>
            <a:rect b="b" l="l" r="r" t="t"/>
            <a:pathLst>
              <a:path extrusionOk="0" h="6869390" w="4576731">
                <a:moveTo>
                  <a:pt x="4576732" y="0"/>
                </a:moveTo>
                <a:lnTo>
                  <a:pt x="0" y="0"/>
                </a:lnTo>
                <a:lnTo>
                  <a:pt x="0" y="6869390"/>
                </a:lnTo>
                <a:lnTo>
                  <a:pt x="4576732" y="6869390"/>
                </a:lnTo>
                <a:lnTo>
                  <a:pt x="4576732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p9"/>
          <p:cNvSpPr/>
          <p:nvPr/>
        </p:nvSpPr>
        <p:spPr>
          <a:xfrm rot="-2700000">
            <a:off x="-3021635" y="2042349"/>
            <a:ext cx="5117166" cy="1272895"/>
          </a:xfrm>
          <a:custGeom>
            <a:rect b="b" l="l" r="r" t="t"/>
            <a:pathLst>
              <a:path extrusionOk="0" h="1272895" w="5117166">
                <a:moveTo>
                  <a:pt x="0" y="0"/>
                </a:moveTo>
                <a:lnTo>
                  <a:pt x="5117167" y="0"/>
                </a:lnTo>
                <a:lnTo>
                  <a:pt x="5117167" y="1272895"/>
                </a:lnTo>
                <a:lnTo>
                  <a:pt x="0" y="12728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p9"/>
          <p:cNvSpPr/>
          <p:nvPr/>
        </p:nvSpPr>
        <p:spPr>
          <a:xfrm rot="27259">
            <a:off x="360716" y="360676"/>
            <a:ext cx="891928" cy="908972"/>
          </a:xfrm>
          <a:custGeom>
            <a:rect b="b" l="l" r="r" t="t"/>
            <a:pathLst>
              <a:path extrusionOk="0" h="908972" w="891928">
                <a:moveTo>
                  <a:pt x="0" y="0"/>
                </a:moveTo>
                <a:lnTo>
                  <a:pt x="891929" y="0"/>
                </a:lnTo>
                <a:lnTo>
                  <a:pt x="891929" y="908971"/>
                </a:lnTo>
                <a:lnTo>
                  <a:pt x="0" y="908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Priyanka</dc:creator>
</cp:coreProperties>
</file>